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64" r:id="rId3"/>
    <p:sldId id="257" r:id="rId4"/>
    <p:sldId id="266" r:id="rId5"/>
    <p:sldId id="258" r:id="rId6"/>
    <p:sldId id="272" r:id="rId7"/>
    <p:sldId id="267" r:id="rId8"/>
    <p:sldId id="259" r:id="rId9"/>
    <p:sldId id="261" r:id="rId10"/>
    <p:sldId id="268" r:id="rId11"/>
    <p:sldId id="262" r:id="rId12"/>
    <p:sldId id="263"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58"/>
    <p:restoredTop sz="87154" autoAdjust="0"/>
  </p:normalViewPr>
  <p:slideViewPr>
    <p:cSldViewPr snapToGrid="0">
      <p:cViewPr>
        <p:scale>
          <a:sx n="90" d="100"/>
          <a:sy n="90" d="100"/>
        </p:scale>
        <p:origin x="144" y="34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mitg\Downloads\WHO-COVID-19-global-table-data.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[WHO-COVID-19-global-table-data.csv]Sheet1!PivotTable1</c:name>
    <c:fmtId val="16"/>
  </c:pivotSource>
  <c:chart>
    <c:title>
      <c:tx>
        <c:rich>
          <a:bodyPr rot="0" spcFirstLastPara="1" vertOverflow="ellipsis" vert="horz" wrap="square" anchor="ctr" anchorCtr="1"/>
          <a:lstStyle/>
          <a:p>
            <a:pPr>
              <a:defRPr sz="1400" b="1" i="0" u="none" strike="noStrike" kern="1200" spc="0" normalizeH="0" baseline="0">
                <a:solidFill>
                  <a:schemeClr val="dk1">
                    <a:lumMod val="50000"/>
                    <a:lumOff val="50000"/>
                  </a:schemeClr>
                </a:solidFill>
                <a:latin typeface="Aptos" panose="020B0004020202020204" pitchFamily="34" charset="0"/>
                <a:ea typeface="+mj-ea"/>
                <a:cs typeface="+mj-cs"/>
              </a:defRPr>
            </a:pPr>
            <a:r>
              <a:rPr lang="en-US" sz="1400">
                <a:latin typeface="Aptos" panose="020B0004020202020204" pitchFamily="34" charset="0"/>
              </a:rPr>
              <a:t>COVID -19  Death </a:t>
            </a:r>
          </a:p>
        </c:rich>
      </c:tx>
      <c:layout>
        <c:manualLayout>
          <c:xMode val="edge"/>
          <c:yMode val="edge"/>
          <c:x val="0.32195577076138615"/>
          <c:y val="3.7046623115328248E-2"/>
        </c:manualLayout>
      </c:layout>
      <c:overlay val="0"/>
      <c:spPr>
        <a:noFill/>
        <a:ln>
          <a:noFill/>
        </a:ln>
        <a:effectLst/>
      </c:spPr>
      <c:txPr>
        <a:bodyPr rot="0" spcFirstLastPara="1" vertOverflow="ellipsis" vert="horz" wrap="square" anchor="ctr" anchorCtr="1"/>
        <a:lstStyle/>
        <a:p>
          <a:pPr>
            <a:defRPr sz="1400" b="1" i="0" u="none" strike="noStrike" kern="1200" spc="0" normalizeH="0" baseline="0">
              <a:solidFill>
                <a:schemeClr val="dk1">
                  <a:lumMod val="50000"/>
                  <a:lumOff val="50000"/>
                </a:schemeClr>
              </a:solidFill>
              <a:latin typeface="Aptos" panose="020B0004020202020204" pitchFamily="34" charset="0"/>
              <a:ea typeface="+mj-ea"/>
              <a:cs typeface="+mj-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marker>
          <c:symbol val="circle"/>
          <c:size val="6"/>
        </c:marker>
        <c:dLbl>
          <c:idx val="0"/>
          <c:spPr>
            <a:noFill/>
            <a:ln>
              <a:noFill/>
            </a:ln>
            <a:effectLst/>
          </c:spPr>
          <c:txPr>
            <a:bodyPr rot="0" spcFirstLastPara="1" vertOverflow="ellipsis" vert="horz" wrap="square" anchor="ctr" anchorCtr="1"/>
            <a:lstStyle/>
            <a:p>
              <a:pPr>
                <a:defRPr sz="900" b="0" i="0" u="none" strike="noStrike" kern="1200" baseline="0">
                  <a:ln>
                    <a:noFill/>
                  </a:ln>
                  <a:solidFill>
                    <a:schemeClr val="tx1"/>
                  </a:solidFill>
                  <a:latin typeface="Aptos" panose="020B0004020202020204" pitchFamily="34" charset="0"/>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ln>
                    <a:noFill/>
                  </a:ln>
                  <a:solidFill>
                    <a:schemeClr val="tx1"/>
                  </a:solidFill>
                  <a:latin typeface="Aptos" panose="020B0004020202020204" pitchFamily="34" charset="0"/>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anchor="ctr" anchorCtr="1"/>
            <a:lstStyle/>
            <a:p>
              <a:pPr>
                <a:defRPr sz="900" b="0" i="0" u="none" strike="noStrike" kern="1200" baseline="0">
                  <a:ln>
                    <a:noFill/>
                  </a:ln>
                  <a:solidFill>
                    <a:schemeClr val="tx1"/>
                  </a:solidFill>
                  <a:latin typeface="Aptos" panose="020B0004020202020204" pitchFamily="34" charset="0"/>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9050">
            <a:noFill/>
          </a:ln>
          <a:effectLst>
            <a:outerShdw blurRad="57150" dist="19050" dir="5400000" algn="ctr" rotWithShape="0">
              <a:srgbClr val="000000">
                <a:alpha val="63000"/>
              </a:srgbClr>
            </a:outerShdw>
          </a:effectLst>
        </c:spPr>
      </c:pivotFmt>
    </c:pivotFmts>
    <c:plotArea>
      <c:layout/>
      <c:pieChart>
        <c:varyColors val="1"/>
        <c:ser>
          <c:idx val="0"/>
          <c:order val="0"/>
          <c:tx>
            <c:strRef>
              <c:f>Sheet1!$B$3</c:f>
              <c:strCache>
                <c:ptCount val="1"/>
                <c:pt idx="0">
                  <c:v>Total</c:v>
                </c:pt>
              </c:strCache>
            </c:strRef>
          </c:tx>
          <c:dPt>
            <c:idx val="0"/>
            <c:bubble3D val="0"/>
            <c:spPr>
              <a:gradFill>
                <a:gsLst>
                  <a:gs pos="100000">
                    <a:schemeClr val="accent1">
                      <a:lumMod val="60000"/>
                      <a:lumOff val="40000"/>
                    </a:schemeClr>
                  </a:gs>
                  <a:gs pos="0">
                    <a:schemeClr val="accent1"/>
                  </a:gs>
                </a:gsLst>
                <a:lin ang="5400000" scaled="0"/>
              </a:gradFill>
              <a:ln w="19050">
                <a:solidFill>
                  <a:schemeClr val="lt1"/>
                </a:solidFill>
              </a:ln>
              <a:effectLst/>
            </c:spPr>
            <c:extLst>
              <c:ext xmlns:c16="http://schemas.microsoft.com/office/drawing/2014/chart" uri="{C3380CC4-5D6E-409C-BE32-E72D297353CC}">
                <c16:uniqueId val="{00000001-97D4-452B-B410-B20E9F0DC777}"/>
              </c:ext>
            </c:extLst>
          </c:dPt>
          <c:dPt>
            <c:idx val="1"/>
            <c:bubble3D val="0"/>
            <c:spPr>
              <a:gradFill>
                <a:gsLst>
                  <a:gs pos="100000">
                    <a:schemeClr val="accent2">
                      <a:lumMod val="60000"/>
                      <a:lumOff val="40000"/>
                    </a:schemeClr>
                  </a:gs>
                  <a:gs pos="0">
                    <a:schemeClr val="accent2"/>
                  </a:gs>
                </a:gsLst>
                <a:lin ang="5400000" scaled="0"/>
              </a:gradFill>
              <a:ln w="19050">
                <a:solidFill>
                  <a:schemeClr val="lt1"/>
                </a:solidFill>
              </a:ln>
              <a:effectLst/>
            </c:spPr>
            <c:extLst>
              <c:ext xmlns:c16="http://schemas.microsoft.com/office/drawing/2014/chart" uri="{C3380CC4-5D6E-409C-BE32-E72D297353CC}">
                <c16:uniqueId val="{00000003-97D4-452B-B410-B20E9F0DC777}"/>
              </c:ext>
            </c:extLst>
          </c:dPt>
          <c:dPt>
            <c:idx val="2"/>
            <c:bubble3D val="0"/>
            <c:spPr>
              <a:gradFill>
                <a:gsLst>
                  <a:gs pos="100000">
                    <a:schemeClr val="accent3">
                      <a:lumMod val="60000"/>
                      <a:lumOff val="40000"/>
                    </a:schemeClr>
                  </a:gs>
                  <a:gs pos="0">
                    <a:schemeClr val="accent3"/>
                  </a:gs>
                </a:gsLst>
                <a:lin ang="5400000" scaled="0"/>
              </a:gradFill>
              <a:ln w="19050">
                <a:solidFill>
                  <a:schemeClr val="lt1"/>
                </a:solidFill>
              </a:ln>
              <a:effectLst/>
            </c:spPr>
            <c:extLst>
              <c:ext xmlns:c16="http://schemas.microsoft.com/office/drawing/2014/chart" uri="{C3380CC4-5D6E-409C-BE32-E72D297353CC}">
                <c16:uniqueId val="{00000005-97D4-452B-B410-B20E9F0DC777}"/>
              </c:ext>
            </c:extLst>
          </c:dPt>
          <c:dPt>
            <c:idx val="3"/>
            <c:bubble3D val="0"/>
            <c:spPr>
              <a:gradFill>
                <a:gsLst>
                  <a:gs pos="100000">
                    <a:schemeClr val="accent4">
                      <a:lumMod val="60000"/>
                      <a:lumOff val="40000"/>
                    </a:schemeClr>
                  </a:gs>
                  <a:gs pos="0">
                    <a:schemeClr val="accent4"/>
                  </a:gs>
                </a:gsLst>
                <a:lin ang="5400000" scaled="0"/>
              </a:gradFill>
              <a:ln w="19050">
                <a:solidFill>
                  <a:schemeClr val="lt1"/>
                </a:solidFill>
              </a:ln>
              <a:effectLst/>
            </c:spPr>
            <c:extLst>
              <c:ext xmlns:c16="http://schemas.microsoft.com/office/drawing/2014/chart" uri="{C3380CC4-5D6E-409C-BE32-E72D297353CC}">
                <c16:uniqueId val="{00000007-97D4-452B-B410-B20E9F0DC777}"/>
              </c:ext>
            </c:extLst>
          </c:dPt>
          <c:dPt>
            <c:idx val="4"/>
            <c:bubble3D val="0"/>
            <c:spPr>
              <a:gradFill>
                <a:gsLst>
                  <a:gs pos="100000">
                    <a:schemeClr val="accent5">
                      <a:lumMod val="60000"/>
                      <a:lumOff val="40000"/>
                    </a:schemeClr>
                  </a:gs>
                  <a:gs pos="0">
                    <a:schemeClr val="accent5"/>
                  </a:gs>
                </a:gsLst>
                <a:lin ang="5400000" scaled="0"/>
              </a:gradFill>
              <a:ln w="19050">
                <a:solidFill>
                  <a:schemeClr val="lt1"/>
                </a:solidFill>
              </a:ln>
              <a:effectLst/>
            </c:spPr>
            <c:extLst>
              <c:ext xmlns:c16="http://schemas.microsoft.com/office/drawing/2014/chart" uri="{C3380CC4-5D6E-409C-BE32-E72D297353CC}">
                <c16:uniqueId val="{00000009-97D4-452B-B410-B20E9F0DC777}"/>
              </c:ext>
            </c:extLst>
          </c:dPt>
          <c:dPt>
            <c:idx val="5"/>
            <c:bubble3D val="0"/>
            <c:spPr>
              <a:gradFill>
                <a:gsLst>
                  <a:gs pos="100000">
                    <a:schemeClr val="accent6">
                      <a:lumMod val="60000"/>
                      <a:lumOff val="40000"/>
                    </a:schemeClr>
                  </a:gs>
                  <a:gs pos="0">
                    <a:schemeClr val="accent6"/>
                  </a:gs>
                </a:gsLst>
                <a:lin ang="5400000" scaled="0"/>
              </a:gradFill>
              <a:ln w="19050">
                <a:solidFill>
                  <a:schemeClr val="lt1"/>
                </a:solidFill>
              </a:ln>
              <a:effectLst/>
            </c:spPr>
            <c:extLst>
              <c:ext xmlns:c16="http://schemas.microsoft.com/office/drawing/2014/chart" uri="{C3380CC4-5D6E-409C-BE32-E72D297353CC}">
                <c16:uniqueId val="{0000000B-97D4-452B-B410-B20E9F0DC777}"/>
              </c:ext>
            </c:extLst>
          </c:dPt>
          <c:dPt>
            <c:idx val="6"/>
            <c:bubble3D val="0"/>
            <c:spPr>
              <a:gradFill>
                <a:gsLst>
                  <a:gs pos="100000">
                    <a:schemeClr val="accent1">
                      <a:lumMod val="60000"/>
                      <a:lumMod val="60000"/>
                      <a:lumOff val="40000"/>
                    </a:schemeClr>
                  </a:gs>
                  <a:gs pos="0">
                    <a:schemeClr val="accent1">
                      <a:lumMod val="60000"/>
                    </a:schemeClr>
                  </a:gs>
                </a:gsLst>
                <a:lin ang="5400000" scaled="0"/>
              </a:gradFill>
              <a:ln w="19050">
                <a:solidFill>
                  <a:schemeClr val="lt1"/>
                </a:solidFill>
              </a:ln>
              <a:effectLst/>
            </c:spPr>
            <c:extLst>
              <c:ext xmlns:c16="http://schemas.microsoft.com/office/drawing/2014/chart" uri="{C3380CC4-5D6E-409C-BE32-E72D297353CC}">
                <c16:uniqueId val="{0000000D-97D4-452B-B410-B20E9F0DC777}"/>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Sheet1!$A$4:$A$11</c:f>
              <c:strCache>
                <c:ptCount val="7"/>
                <c:pt idx="0">
                  <c:v>Africa</c:v>
                </c:pt>
                <c:pt idx="1">
                  <c:v>Americas</c:v>
                </c:pt>
                <c:pt idx="2">
                  <c:v>Eastern Mediterranean</c:v>
                </c:pt>
                <c:pt idx="3">
                  <c:v>Europe</c:v>
                </c:pt>
                <c:pt idx="4">
                  <c:v>Other</c:v>
                </c:pt>
                <c:pt idx="5">
                  <c:v>South-East Asia</c:v>
                </c:pt>
                <c:pt idx="6">
                  <c:v>Western Pacific</c:v>
                </c:pt>
              </c:strCache>
            </c:strRef>
          </c:cat>
          <c:val>
            <c:numRef>
              <c:f>Sheet1!$B$4:$B$11</c:f>
              <c:numCache>
                <c:formatCode>General</c:formatCode>
                <c:ptCount val="7"/>
                <c:pt idx="0">
                  <c:v>174394</c:v>
                </c:pt>
                <c:pt idx="1">
                  <c:v>3007617</c:v>
                </c:pt>
                <c:pt idx="2">
                  <c:v>351931</c:v>
                </c:pt>
                <c:pt idx="3">
                  <c:v>2269976</c:v>
                </c:pt>
                <c:pt idx="4">
                  <c:v>13</c:v>
                </c:pt>
                <c:pt idx="5">
                  <c:v>808507</c:v>
                </c:pt>
                <c:pt idx="6">
                  <c:v>420294</c:v>
                </c:pt>
              </c:numCache>
            </c:numRef>
          </c:val>
          <c:extLst>
            <c:ext xmlns:c16="http://schemas.microsoft.com/office/drawing/2014/chart" uri="{C3380CC4-5D6E-409C-BE32-E72D297353CC}">
              <c16:uniqueId val="{0000000E-97D4-452B-B410-B20E9F0DC777}"/>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ayout>
        <c:manualLayout>
          <c:xMode val="edge"/>
          <c:yMode val="edge"/>
          <c:x val="0.63118559823162468"/>
          <c:y val="0.22245557420076589"/>
          <c:w val="0.36299514389969545"/>
          <c:h val="0.64013516482927535"/>
        </c:manualLayout>
      </c:layout>
      <c:overlay val="0"/>
      <c:spPr>
        <a:solidFill>
          <a:schemeClr val="lt1">
            <a:alpha val="50000"/>
          </a:schemeClr>
        </a:solidFill>
        <a:ln>
          <a:noFill/>
        </a:ln>
        <a:effectLst/>
      </c:spPr>
      <c:txPr>
        <a:bodyPr rot="0" spcFirstLastPara="1" vertOverflow="ellipsis" vert="horz" wrap="square" anchor="ctr" anchorCtr="1"/>
        <a:lstStyle/>
        <a:p>
          <a:pPr>
            <a:defRPr sz="800"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dkDnDiag">
      <a:fgClr>
        <a:schemeClr val="lt1"/>
      </a:fgClr>
      <a:bgClr>
        <a:schemeClr val="dk1">
          <a:lumMod val="10000"/>
          <a:lumOff val="90000"/>
        </a:schemeClr>
      </a:bgClr>
    </a:patt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6">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cap="none" spc="0" normalizeH="0" baseline="0"/>
  </cs:categoryAxis>
  <cs:chartArea>
    <cs:lnRef idx="0"/>
    <cs:fillRef idx="0"/>
    <cs:effectRef idx="0"/>
    <cs:fontRef idx="minor">
      <a:schemeClr val="dk1"/>
    </cs:fontRef>
    <cs:spPr>
      <a:pattFill prst="dkDnDiag">
        <a:fgClr>
          <a:schemeClr val="lt1"/>
        </a:fgClr>
        <a:bgClr>
          <a:schemeClr val="dk1">
            <a:lumMod val="10000"/>
            <a:lumOff val="90000"/>
          </a:schemeClr>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19050">
        <a:solidFill>
          <a:schemeClr val="lt1"/>
        </a:solidFill>
      </a:ln>
    </cs:spPr>
  </cs:dataPoint>
  <cs:dataPoint3D>
    <cs:lnRef idx="0"/>
    <cs:fillRef idx="0">
      <cs:styleClr val="auto"/>
    </cs:fillRef>
    <cs:effectRef idx="0"/>
    <cs:fontRef idx="minor">
      <a:schemeClr val="tx1"/>
    </cs:fontRef>
    <cs:spPr>
      <a:gradFill>
        <a:gsLst>
          <a:gs pos="100000">
            <a:schemeClr val="phClr">
              <a:lumMod val="60000"/>
              <a:lumOff val="40000"/>
            </a:schemeClr>
          </a:gs>
          <a:gs pos="0">
            <a:schemeClr val="phClr"/>
          </a:gs>
        </a:gsLst>
        <a:lin ang="5400000" scaled="0"/>
      </a:gradFill>
      <a:ln w="50800">
        <a:solidFill>
          <a:schemeClr val="lt1"/>
        </a:solidFill>
      </a:ln>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50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CABB4B-49A7-FE41-BE39-BE9DA2850661}" type="doc">
      <dgm:prSet loTypeId="urn:microsoft.com/office/officeart/2008/layout/VerticalCurvedList" loCatId="" qsTypeId="urn:microsoft.com/office/officeart/2005/8/quickstyle/3d3" qsCatId="3D" csTypeId="urn:microsoft.com/office/officeart/2005/8/colors/accent1_2" csCatId="accent1" phldr="1"/>
      <dgm:spPr/>
      <dgm:t>
        <a:bodyPr/>
        <a:lstStyle/>
        <a:p>
          <a:endParaRPr lang="en-GB"/>
        </a:p>
      </dgm:t>
    </dgm:pt>
    <dgm:pt modelId="{CFB9C7CB-E2E8-9442-BADB-26AD4FE3A330}">
      <dgm:prSet phldrT="[Text]"/>
      <dgm:spPr/>
      <dgm:t>
        <a:bodyPr/>
        <a:lstStyle/>
        <a:p>
          <a:r>
            <a:rPr lang="en-GB" dirty="0"/>
            <a:t>Visual Dominance</a:t>
          </a:r>
        </a:p>
      </dgm:t>
    </dgm:pt>
    <dgm:pt modelId="{792EC30F-08DC-4342-94D4-FAF2087DD346}" type="parTrans" cxnId="{CF97474F-1C08-EE42-8BE2-448AB27A2DFB}">
      <dgm:prSet/>
      <dgm:spPr/>
      <dgm:t>
        <a:bodyPr/>
        <a:lstStyle/>
        <a:p>
          <a:endParaRPr lang="en-GB"/>
        </a:p>
      </dgm:t>
    </dgm:pt>
    <dgm:pt modelId="{06023F72-CE37-EA48-91E9-04E633B2AA56}" type="sibTrans" cxnId="{CF97474F-1C08-EE42-8BE2-448AB27A2DFB}">
      <dgm:prSet/>
      <dgm:spPr/>
      <dgm:t>
        <a:bodyPr/>
        <a:lstStyle/>
        <a:p>
          <a:endParaRPr lang="en-GB"/>
        </a:p>
      </dgm:t>
    </dgm:pt>
    <dgm:pt modelId="{B9A27C39-B8C8-AA4E-834E-455DEA3316F8}">
      <dgm:prSet phldrT="[Text]"/>
      <dgm:spPr/>
      <dgm:t>
        <a:bodyPr/>
        <a:lstStyle/>
        <a:p>
          <a:r>
            <a:rPr lang="en-GB" dirty="0"/>
            <a:t>Rapid Processing </a:t>
          </a:r>
        </a:p>
      </dgm:t>
    </dgm:pt>
    <dgm:pt modelId="{195C79EE-6DBA-A14D-A6D4-22413984315C}" type="parTrans" cxnId="{198D5C08-76F3-CB45-8A2C-BC6B857DB3AE}">
      <dgm:prSet/>
      <dgm:spPr/>
      <dgm:t>
        <a:bodyPr/>
        <a:lstStyle/>
        <a:p>
          <a:endParaRPr lang="en-GB"/>
        </a:p>
      </dgm:t>
    </dgm:pt>
    <dgm:pt modelId="{DD37FC48-405B-B24C-9010-91CB04B64411}" type="sibTrans" cxnId="{198D5C08-76F3-CB45-8A2C-BC6B857DB3AE}">
      <dgm:prSet/>
      <dgm:spPr/>
      <dgm:t>
        <a:bodyPr/>
        <a:lstStyle/>
        <a:p>
          <a:endParaRPr lang="en-GB"/>
        </a:p>
      </dgm:t>
    </dgm:pt>
    <dgm:pt modelId="{8067E3B2-BD55-2E4C-B4CB-18DE483CCBE7}">
      <dgm:prSet phldrT="[Text]"/>
      <dgm:spPr/>
      <dgm:t>
        <a:bodyPr/>
        <a:lstStyle/>
        <a:p>
          <a:r>
            <a:rPr lang="en-GB" dirty="0"/>
            <a:t>Intuitive Understanding</a:t>
          </a:r>
        </a:p>
      </dgm:t>
    </dgm:pt>
    <dgm:pt modelId="{8B93982B-D623-D34A-ABED-DA41E13BFD53}" type="parTrans" cxnId="{0F7ADD91-02CE-0042-964F-17792E669361}">
      <dgm:prSet/>
      <dgm:spPr/>
      <dgm:t>
        <a:bodyPr/>
        <a:lstStyle/>
        <a:p>
          <a:endParaRPr lang="en-GB"/>
        </a:p>
      </dgm:t>
    </dgm:pt>
    <dgm:pt modelId="{83FF0F5F-B162-3640-9305-C3286A160803}" type="sibTrans" cxnId="{0F7ADD91-02CE-0042-964F-17792E669361}">
      <dgm:prSet/>
      <dgm:spPr/>
      <dgm:t>
        <a:bodyPr/>
        <a:lstStyle/>
        <a:p>
          <a:endParaRPr lang="en-GB"/>
        </a:p>
      </dgm:t>
    </dgm:pt>
    <dgm:pt modelId="{989C181F-EB9F-FB44-9B42-8843A232DBC3}">
      <dgm:prSet/>
      <dgm:spPr/>
      <dgm:t>
        <a:bodyPr/>
        <a:lstStyle/>
        <a:p>
          <a:r>
            <a:rPr lang="en-GB" dirty="0"/>
            <a:t>Pattern Recognition</a:t>
          </a:r>
        </a:p>
      </dgm:t>
    </dgm:pt>
    <dgm:pt modelId="{65E04CF6-9958-8546-B386-8111A04F3008}" type="parTrans" cxnId="{32F1C88F-38D5-B146-90DF-4FA285EC2AAE}">
      <dgm:prSet/>
      <dgm:spPr/>
      <dgm:t>
        <a:bodyPr/>
        <a:lstStyle/>
        <a:p>
          <a:endParaRPr lang="en-GB"/>
        </a:p>
      </dgm:t>
    </dgm:pt>
    <dgm:pt modelId="{40BEFE97-F0B1-C347-9E7C-A35A087CFC01}" type="sibTrans" cxnId="{32F1C88F-38D5-B146-90DF-4FA285EC2AAE}">
      <dgm:prSet/>
      <dgm:spPr/>
      <dgm:t>
        <a:bodyPr/>
        <a:lstStyle/>
        <a:p>
          <a:endParaRPr lang="en-GB"/>
        </a:p>
      </dgm:t>
    </dgm:pt>
    <dgm:pt modelId="{0E4C47F5-AB38-D74C-A866-925727AB5855}">
      <dgm:prSet/>
      <dgm:spPr/>
      <dgm:t>
        <a:bodyPr/>
        <a:lstStyle/>
        <a:p>
          <a:r>
            <a:rPr lang="en-GB" dirty="0"/>
            <a:t>Memory Retention</a:t>
          </a:r>
        </a:p>
      </dgm:t>
    </dgm:pt>
    <dgm:pt modelId="{0004ABF3-AB09-3440-A6F1-F3F62131F9FB}" type="parTrans" cxnId="{E54C654B-16B1-0949-868A-6BBDFA4CB7F4}">
      <dgm:prSet/>
      <dgm:spPr/>
      <dgm:t>
        <a:bodyPr/>
        <a:lstStyle/>
        <a:p>
          <a:endParaRPr lang="en-GB"/>
        </a:p>
      </dgm:t>
    </dgm:pt>
    <dgm:pt modelId="{BE20B79B-D929-C447-A785-F7766A2220B9}" type="sibTrans" cxnId="{E54C654B-16B1-0949-868A-6BBDFA4CB7F4}">
      <dgm:prSet/>
      <dgm:spPr/>
      <dgm:t>
        <a:bodyPr/>
        <a:lstStyle/>
        <a:p>
          <a:endParaRPr lang="en-GB"/>
        </a:p>
      </dgm:t>
    </dgm:pt>
    <dgm:pt modelId="{1AF1FA27-5F2F-0A4E-A8DE-7ABAD75025AC}">
      <dgm:prSet/>
      <dgm:spPr/>
      <dgm:t>
        <a:bodyPr/>
        <a:lstStyle/>
        <a:p>
          <a:r>
            <a:rPr lang="en-GB" dirty="0"/>
            <a:t>Emotional Impact</a:t>
          </a:r>
        </a:p>
      </dgm:t>
    </dgm:pt>
    <dgm:pt modelId="{D055F61E-B399-2540-B573-2CC8EB4E9C9E}" type="parTrans" cxnId="{0D13F3C0-726B-DE45-B0DD-B7323623DB8E}">
      <dgm:prSet/>
      <dgm:spPr/>
      <dgm:t>
        <a:bodyPr/>
        <a:lstStyle/>
        <a:p>
          <a:endParaRPr lang="en-GB"/>
        </a:p>
      </dgm:t>
    </dgm:pt>
    <dgm:pt modelId="{8E9EBAE5-8DD8-5740-8A06-C23FBA4AD0E1}" type="sibTrans" cxnId="{0D13F3C0-726B-DE45-B0DD-B7323623DB8E}">
      <dgm:prSet/>
      <dgm:spPr/>
      <dgm:t>
        <a:bodyPr/>
        <a:lstStyle/>
        <a:p>
          <a:endParaRPr lang="en-GB"/>
        </a:p>
      </dgm:t>
    </dgm:pt>
    <dgm:pt modelId="{1E47B40D-F5B6-AF4B-AC7E-56FDE4BDAA7B}">
      <dgm:prSet/>
      <dgm:spPr/>
      <dgm:t>
        <a:bodyPr/>
        <a:lstStyle/>
        <a:p>
          <a:r>
            <a:rPr lang="en-GB" dirty="0"/>
            <a:t>Storytelling</a:t>
          </a:r>
        </a:p>
      </dgm:t>
    </dgm:pt>
    <dgm:pt modelId="{2DD57315-94F8-4042-97C4-0D8714CD533E}" type="parTrans" cxnId="{132F366D-34AA-0948-A50F-626344C25FB1}">
      <dgm:prSet/>
      <dgm:spPr/>
      <dgm:t>
        <a:bodyPr/>
        <a:lstStyle/>
        <a:p>
          <a:endParaRPr lang="en-GB"/>
        </a:p>
      </dgm:t>
    </dgm:pt>
    <dgm:pt modelId="{CCDDBADE-33BB-494C-9BAB-8915C80258DB}" type="sibTrans" cxnId="{132F366D-34AA-0948-A50F-626344C25FB1}">
      <dgm:prSet/>
      <dgm:spPr/>
      <dgm:t>
        <a:bodyPr/>
        <a:lstStyle/>
        <a:p>
          <a:endParaRPr lang="en-GB"/>
        </a:p>
      </dgm:t>
    </dgm:pt>
    <dgm:pt modelId="{078E304C-F3B9-6F4E-9920-9002493CDDB6}" type="pres">
      <dgm:prSet presAssocID="{A9CABB4B-49A7-FE41-BE39-BE9DA2850661}" presName="Name0" presStyleCnt="0">
        <dgm:presLayoutVars>
          <dgm:chMax val="7"/>
          <dgm:chPref val="7"/>
          <dgm:dir/>
        </dgm:presLayoutVars>
      </dgm:prSet>
      <dgm:spPr/>
    </dgm:pt>
    <dgm:pt modelId="{A1D527E5-F738-2E42-A0CD-7A846E0BDDAD}" type="pres">
      <dgm:prSet presAssocID="{A9CABB4B-49A7-FE41-BE39-BE9DA2850661}" presName="Name1" presStyleCnt="0"/>
      <dgm:spPr/>
    </dgm:pt>
    <dgm:pt modelId="{F434E728-1AF4-6F4D-B037-C0B0BD627619}" type="pres">
      <dgm:prSet presAssocID="{A9CABB4B-49A7-FE41-BE39-BE9DA2850661}" presName="cycle" presStyleCnt="0"/>
      <dgm:spPr/>
    </dgm:pt>
    <dgm:pt modelId="{D4EEC5AB-6D95-C44A-94AD-7191D6645A1F}" type="pres">
      <dgm:prSet presAssocID="{A9CABB4B-49A7-FE41-BE39-BE9DA2850661}" presName="srcNode" presStyleLbl="node1" presStyleIdx="0" presStyleCnt="7"/>
      <dgm:spPr/>
    </dgm:pt>
    <dgm:pt modelId="{8235E5F7-7E79-2D4D-A318-48BA7015B32B}" type="pres">
      <dgm:prSet presAssocID="{A9CABB4B-49A7-FE41-BE39-BE9DA2850661}" presName="conn" presStyleLbl="parChTrans1D2" presStyleIdx="0" presStyleCnt="1"/>
      <dgm:spPr/>
    </dgm:pt>
    <dgm:pt modelId="{0F01AF0F-97DD-044E-89B8-E81EAADFC2E1}" type="pres">
      <dgm:prSet presAssocID="{A9CABB4B-49A7-FE41-BE39-BE9DA2850661}" presName="extraNode" presStyleLbl="node1" presStyleIdx="0" presStyleCnt="7"/>
      <dgm:spPr/>
    </dgm:pt>
    <dgm:pt modelId="{F15D10DF-9256-0644-AAF2-1018A60BC0B9}" type="pres">
      <dgm:prSet presAssocID="{A9CABB4B-49A7-FE41-BE39-BE9DA2850661}" presName="dstNode" presStyleLbl="node1" presStyleIdx="0" presStyleCnt="7"/>
      <dgm:spPr/>
    </dgm:pt>
    <dgm:pt modelId="{9D17AC25-E957-3F43-8C8D-81E55C5C6736}" type="pres">
      <dgm:prSet presAssocID="{CFB9C7CB-E2E8-9442-BADB-26AD4FE3A330}" presName="text_1" presStyleLbl="node1" presStyleIdx="0" presStyleCnt="7" custScaleX="51644" custLinFactNeighborX="-21686" custLinFactNeighborY="5300">
        <dgm:presLayoutVars>
          <dgm:bulletEnabled val="1"/>
        </dgm:presLayoutVars>
      </dgm:prSet>
      <dgm:spPr/>
    </dgm:pt>
    <dgm:pt modelId="{9DA50AF0-7F05-F040-95B9-8B0427250904}" type="pres">
      <dgm:prSet presAssocID="{CFB9C7CB-E2E8-9442-BADB-26AD4FE3A330}" presName="accent_1" presStyleCnt="0"/>
      <dgm:spPr/>
    </dgm:pt>
    <dgm:pt modelId="{00DBE653-CDAE-E847-9E2E-2EE4821C1A74}" type="pres">
      <dgm:prSet presAssocID="{CFB9C7CB-E2E8-9442-BADB-26AD4FE3A330}" presName="accentRepeatNode" presStyleLbl="solidFgAcc1" presStyleIdx="0" presStyleCnt="7"/>
      <dgm:spPr/>
    </dgm:pt>
    <dgm:pt modelId="{5550C4B8-114E-AA4A-8102-7D5047FC39B5}" type="pres">
      <dgm:prSet presAssocID="{B9A27C39-B8C8-AA4E-834E-455DEA3316F8}" presName="text_2" presStyleLbl="node1" presStyleIdx="1" presStyleCnt="7" custScaleX="53918" custLinFactNeighborX="-21735">
        <dgm:presLayoutVars>
          <dgm:bulletEnabled val="1"/>
        </dgm:presLayoutVars>
      </dgm:prSet>
      <dgm:spPr/>
    </dgm:pt>
    <dgm:pt modelId="{3D8AC37B-72C7-094F-8E9F-A99D830931D7}" type="pres">
      <dgm:prSet presAssocID="{B9A27C39-B8C8-AA4E-834E-455DEA3316F8}" presName="accent_2" presStyleCnt="0"/>
      <dgm:spPr/>
    </dgm:pt>
    <dgm:pt modelId="{AD66BAE2-524F-5F43-90E1-24782786783E}" type="pres">
      <dgm:prSet presAssocID="{B9A27C39-B8C8-AA4E-834E-455DEA3316F8}" presName="accentRepeatNode" presStyleLbl="solidFgAcc1" presStyleIdx="1" presStyleCnt="7"/>
      <dgm:spPr/>
    </dgm:pt>
    <dgm:pt modelId="{93D01F88-BF9E-1045-BBD3-D19C1E6D3B22}" type="pres">
      <dgm:prSet presAssocID="{8067E3B2-BD55-2E4C-B4CB-18DE483CCBE7}" presName="text_3" presStyleLbl="node1" presStyleIdx="2" presStyleCnt="7" custScaleX="67086" custLinFactNeighborX="-14112">
        <dgm:presLayoutVars>
          <dgm:bulletEnabled val="1"/>
        </dgm:presLayoutVars>
      </dgm:prSet>
      <dgm:spPr/>
    </dgm:pt>
    <dgm:pt modelId="{18023AC6-ECCE-F945-8B42-AA341875357D}" type="pres">
      <dgm:prSet presAssocID="{8067E3B2-BD55-2E4C-B4CB-18DE483CCBE7}" presName="accent_3" presStyleCnt="0"/>
      <dgm:spPr/>
    </dgm:pt>
    <dgm:pt modelId="{E4E56A4B-7436-8649-B0CC-3E7F223F68A7}" type="pres">
      <dgm:prSet presAssocID="{8067E3B2-BD55-2E4C-B4CB-18DE483CCBE7}" presName="accentRepeatNode" presStyleLbl="solidFgAcc1" presStyleIdx="2" presStyleCnt="7"/>
      <dgm:spPr/>
    </dgm:pt>
    <dgm:pt modelId="{34995B44-C9EE-114C-986C-F8847F5CCD6D}" type="pres">
      <dgm:prSet presAssocID="{989C181F-EB9F-FB44-9B42-8843A232DBC3}" presName="text_4" presStyleLbl="node1" presStyleIdx="3" presStyleCnt="7" custScaleX="74901" custLinFactNeighborX="-10143">
        <dgm:presLayoutVars>
          <dgm:bulletEnabled val="1"/>
        </dgm:presLayoutVars>
      </dgm:prSet>
      <dgm:spPr/>
    </dgm:pt>
    <dgm:pt modelId="{E2A6D946-6820-6042-B8D6-F9820D077E68}" type="pres">
      <dgm:prSet presAssocID="{989C181F-EB9F-FB44-9B42-8843A232DBC3}" presName="accent_4" presStyleCnt="0"/>
      <dgm:spPr/>
    </dgm:pt>
    <dgm:pt modelId="{9FCDF2D8-A9E3-D34D-A3BA-F9F74C6A35EE}" type="pres">
      <dgm:prSet presAssocID="{989C181F-EB9F-FB44-9B42-8843A232DBC3}" presName="accentRepeatNode" presStyleLbl="solidFgAcc1" presStyleIdx="3" presStyleCnt="7"/>
      <dgm:spPr/>
    </dgm:pt>
    <dgm:pt modelId="{4438EEA3-BD4B-4940-8914-1122E806D25E}" type="pres">
      <dgm:prSet presAssocID="{0E4C47F5-AB38-D74C-A866-925727AB5855}" presName="text_5" presStyleLbl="node1" presStyleIdx="4" presStyleCnt="7" custScaleX="69507" custLinFactNeighborX="-13119">
        <dgm:presLayoutVars>
          <dgm:bulletEnabled val="1"/>
        </dgm:presLayoutVars>
      </dgm:prSet>
      <dgm:spPr/>
    </dgm:pt>
    <dgm:pt modelId="{FB239F73-1F64-5747-9E23-B92C6FFBE8D1}" type="pres">
      <dgm:prSet presAssocID="{0E4C47F5-AB38-D74C-A866-925727AB5855}" presName="accent_5" presStyleCnt="0"/>
      <dgm:spPr/>
    </dgm:pt>
    <dgm:pt modelId="{0AFB9510-FE57-C144-8DA7-24B64D205250}" type="pres">
      <dgm:prSet presAssocID="{0E4C47F5-AB38-D74C-A866-925727AB5855}" presName="accentRepeatNode" presStyleLbl="solidFgAcc1" presStyleIdx="4" presStyleCnt="7"/>
      <dgm:spPr/>
    </dgm:pt>
    <dgm:pt modelId="{80A53085-FE53-4B47-A03A-0F5A8D9F3DE1}" type="pres">
      <dgm:prSet presAssocID="{1AF1FA27-5F2F-0A4E-A8DE-7ABAD75025AC}" presName="text_6" presStyleLbl="node1" presStyleIdx="5" presStyleCnt="7" custScaleX="52011" custLinFactNeighborX="-20900" custLinFactNeighborY="10885">
        <dgm:presLayoutVars>
          <dgm:bulletEnabled val="1"/>
        </dgm:presLayoutVars>
      </dgm:prSet>
      <dgm:spPr/>
    </dgm:pt>
    <dgm:pt modelId="{C4254198-6ED8-E54C-894A-7B646D66C198}" type="pres">
      <dgm:prSet presAssocID="{1AF1FA27-5F2F-0A4E-A8DE-7ABAD75025AC}" presName="accent_6" presStyleCnt="0"/>
      <dgm:spPr/>
    </dgm:pt>
    <dgm:pt modelId="{7746B936-A9BD-8A4E-A3BF-783F6EF2A25A}" type="pres">
      <dgm:prSet presAssocID="{1AF1FA27-5F2F-0A4E-A8DE-7ABAD75025AC}" presName="accentRepeatNode" presStyleLbl="solidFgAcc1" presStyleIdx="5" presStyleCnt="7"/>
      <dgm:spPr/>
    </dgm:pt>
    <dgm:pt modelId="{E4ACA11C-7C72-CF4A-BF81-F56994CBF38D}" type="pres">
      <dgm:prSet presAssocID="{1E47B40D-F5B6-AF4B-AC7E-56FDE4BDAA7B}" presName="text_7" presStyleLbl="node1" presStyleIdx="6" presStyleCnt="7" custScaleX="49429" custLinFactNeighborX="-22768" custLinFactNeighborY="5589">
        <dgm:presLayoutVars>
          <dgm:bulletEnabled val="1"/>
        </dgm:presLayoutVars>
      </dgm:prSet>
      <dgm:spPr/>
    </dgm:pt>
    <dgm:pt modelId="{8006E15B-32A7-B948-9A88-7CF29D3DA41F}" type="pres">
      <dgm:prSet presAssocID="{1E47B40D-F5B6-AF4B-AC7E-56FDE4BDAA7B}" presName="accent_7" presStyleCnt="0"/>
      <dgm:spPr/>
    </dgm:pt>
    <dgm:pt modelId="{ECC82E6D-5032-C646-B308-FD4D28E7CC3F}" type="pres">
      <dgm:prSet presAssocID="{1E47B40D-F5B6-AF4B-AC7E-56FDE4BDAA7B}" presName="accentRepeatNode" presStyleLbl="solidFgAcc1" presStyleIdx="6" presStyleCnt="7"/>
      <dgm:spPr/>
    </dgm:pt>
  </dgm:ptLst>
  <dgm:cxnLst>
    <dgm:cxn modelId="{198D5C08-76F3-CB45-8A2C-BC6B857DB3AE}" srcId="{A9CABB4B-49A7-FE41-BE39-BE9DA2850661}" destId="{B9A27C39-B8C8-AA4E-834E-455DEA3316F8}" srcOrd="1" destOrd="0" parTransId="{195C79EE-6DBA-A14D-A6D4-22413984315C}" sibTransId="{DD37FC48-405B-B24C-9010-91CB04B64411}"/>
    <dgm:cxn modelId="{E54C654B-16B1-0949-868A-6BBDFA4CB7F4}" srcId="{A9CABB4B-49A7-FE41-BE39-BE9DA2850661}" destId="{0E4C47F5-AB38-D74C-A866-925727AB5855}" srcOrd="4" destOrd="0" parTransId="{0004ABF3-AB09-3440-A6F1-F3F62131F9FB}" sibTransId="{BE20B79B-D929-C447-A785-F7766A2220B9}"/>
    <dgm:cxn modelId="{CF97474F-1C08-EE42-8BE2-448AB27A2DFB}" srcId="{A9CABB4B-49A7-FE41-BE39-BE9DA2850661}" destId="{CFB9C7CB-E2E8-9442-BADB-26AD4FE3A330}" srcOrd="0" destOrd="0" parTransId="{792EC30F-08DC-4342-94D4-FAF2087DD346}" sibTransId="{06023F72-CE37-EA48-91E9-04E633B2AA56}"/>
    <dgm:cxn modelId="{D79DB652-5EE4-AD43-BAB2-F644F4602E66}" type="presOf" srcId="{989C181F-EB9F-FB44-9B42-8843A232DBC3}" destId="{34995B44-C9EE-114C-986C-F8847F5CCD6D}" srcOrd="0" destOrd="0" presId="urn:microsoft.com/office/officeart/2008/layout/VerticalCurvedList"/>
    <dgm:cxn modelId="{132F366D-34AA-0948-A50F-626344C25FB1}" srcId="{A9CABB4B-49A7-FE41-BE39-BE9DA2850661}" destId="{1E47B40D-F5B6-AF4B-AC7E-56FDE4BDAA7B}" srcOrd="6" destOrd="0" parTransId="{2DD57315-94F8-4042-97C4-0D8714CD533E}" sibTransId="{CCDDBADE-33BB-494C-9BAB-8915C80258DB}"/>
    <dgm:cxn modelId="{32F1C88F-38D5-B146-90DF-4FA285EC2AAE}" srcId="{A9CABB4B-49A7-FE41-BE39-BE9DA2850661}" destId="{989C181F-EB9F-FB44-9B42-8843A232DBC3}" srcOrd="3" destOrd="0" parTransId="{65E04CF6-9958-8546-B386-8111A04F3008}" sibTransId="{40BEFE97-F0B1-C347-9E7C-A35A087CFC01}"/>
    <dgm:cxn modelId="{0F7ADD91-02CE-0042-964F-17792E669361}" srcId="{A9CABB4B-49A7-FE41-BE39-BE9DA2850661}" destId="{8067E3B2-BD55-2E4C-B4CB-18DE483CCBE7}" srcOrd="2" destOrd="0" parTransId="{8B93982B-D623-D34A-ABED-DA41E13BFD53}" sibTransId="{83FF0F5F-B162-3640-9305-C3286A160803}"/>
    <dgm:cxn modelId="{113E28A6-A30E-004C-A2BA-2CD31B89C202}" type="presOf" srcId="{CFB9C7CB-E2E8-9442-BADB-26AD4FE3A330}" destId="{9D17AC25-E957-3F43-8C8D-81E55C5C6736}" srcOrd="0" destOrd="0" presId="urn:microsoft.com/office/officeart/2008/layout/VerticalCurvedList"/>
    <dgm:cxn modelId="{5E0D51AF-D8BA-884F-B3B2-C65B98163579}" type="presOf" srcId="{8067E3B2-BD55-2E4C-B4CB-18DE483CCBE7}" destId="{93D01F88-BF9E-1045-BBD3-D19C1E6D3B22}" srcOrd="0" destOrd="0" presId="urn:microsoft.com/office/officeart/2008/layout/VerticalCurvedList"/>
    <dgm:cxn modelId="{27009DC0-D70C-694E-AE1A-0B5D43E2469E}" type="presOf" srcId="{B9A27C39-B8C8-AA4E-834E-455DEA3316F8}" destId="{5550C4B8-114E-AA4A-8102-7D5047FC39B5}" srcOrd="0" destOrd="0" presId="urn:microsoft.com/office/officeart/2008/layout/VerticalCurvedList"/>
    <dgm:cxn modelId="{0D13F3C0-726B-DE45-B0DD-B7323623DB8E}" srcId="{A9CABB4B-49A7-FE41-BE39-BE9DA2850661}" destId="{1AF1FA27-5F2F-0A4E-A8DE-7ABAD75025AC}" srcOrd="5" destOrd="0" parTransId="{D055F61E-B399-2540-B573-2CC8EB4E9C9E}" sibTransId="{8E9EBAE5-8DD8-5740-8A06-C23FBA4AD0E1}"/>
    <dgm:cxn modelId="{27B85CC7-A00A-054C-94A7-D4D4C45D305B}" type="presOf" srcId="{1E47B40D-F5B6-AF4B-AC7E-56FDE4BDAA7B}" destId="{E4ACA11C-7C72-CF4A-BF81-F56994CBF38D}" srcOrd="0" destOrd="0" presId="urn:microsoft.com/office/officeart/2008/layout/VerticalCurvedList"/>
    <dgm:cxn modelId="{4C087FDB-C8D1-3B4B-83F8-BFE6232D34AD}" type="presOf" srcId="{A9CABB4B-49A7-FE41-BE39-BE9DA2850661}" destId="{078E304C-F3B9-6F4E-9920-9002493CDDB6}" srcOrd="0" destOrd="0" presId="urn:microsoft.com/office/officeart/2008/layout/VerticalCurvedList"/>
    <dgm:cxn modelId="{877E7DEA-43D7-4F47-9F9F-F20F0287B147}" type="presOf" srcId="{06023F72-CE37-EA48-91E9-04E633B2AA56}" destId="{8235E5F7-7E79-2D4D-A318-48BA7015B32B}" srcOrd="0" destOrd="0" presId="urn:microsoft.com/office/officeart/2008/layout/VerticalCurvedList"/>
    <dgm:cxn modelId="{E1BB7DF1-6419-EE4A-B80C-637490F9F229}" type="presOf" srcId="{1AF1FA27-5F2F-0A4E-A8DE-7ABAD75025AC}" destId="{80A53085-FE53-4B47-A03A-0F5A8D9F3DE1}" srcOrd="0" destOrd="0" presId="urn:microsoft.com/office/officeart/2008/layout/VerticalCurvedList"/>
    <dgm:cxn modelId="{BCD7D2F8-00AA-A145-AD3F-2D62DB552AAA}" type="presOf" srcId="{0E4C47F5-AB38-D74C-A866-925727AB5855}" destId="{4438EEA3-BD4B-4940-8914-1122E806D25E}" srcOrd="0" destOrd="0" presId="urn:microsoft.com/office/officeart/2008/layout/VerticalCurvedList"/>
    <dgm:cxn modelId="{66AF1499-0A8A-A84D-92CA-A35C6326BECC}" type="presParOf" srcId="{078E304C-F3B9-6F4E-9920-9002493CDDB6}" destId="{A1D527E5-F738-2E42-A0CD-7A846E0BDDAD}" srcOrd="0" destOrd="0" presId="urn:microsoft.com/office/officeart/2008/layout/VerticalCurvedList"/>
    <dgm:cxn modelId="{F1FF3C2E-97DA-7449-889E-E0339230BDAD}" type="presParOf" srcId="{A1D527E5-F738-2E42-A0CD-7A846E0BDDAD}" destId="{F434E728-1AF4-6F4D-B037-C0B0BD627619}" srcOrd="0" destOrd="0" presId="urn:microsoft.com/office/officeart/2008/layout/VerticalCurvedList"/>
    <dgm:cxn modelId="{B49B878F-EE1F-3E4B-B390-49EAB9FF9E30}" type="presParOf" srcId="{F434E728-1AF4-6F4D-B037-C0B0BD627619}" destId="{D4EEC5AB-6D95-C44A-94AD-7191D6645A1F}" srcOrd="0" destOrd="0" presId="urn:microsoft.com/office/officeart/2008/layout/VerticalCurvedList"/>
    <dgm:cxn modelId="{BA0211DE-625D-5C4C-9641-3EB4B40EA8E3}" type="presParOf" srcId="{F434E728-1AF4-6F4D-B037-C0B0BD627619}" destId="{8235E5F7-7E79-2D4D-A318-48BA7015B32B}" srcOrd="1" destOrd="0" presId="urn:microsoft.com/office/officeart/2008/layout/VerticalCurvedList"/>
    <dgm:cxn modelId="{D8CB458D-F56E-B841-9FCE-B5814576F0F9}" type="presParOf" srcId="{F434E728-1AF4-6F4D-B037-C0B0BD627619}" destId="{0F01AF0F-97DD-044E-89B8-E81EAADFC2E1}" srcOrd="2" destOrd="0" presId="urn:microsoft.com/office/officeart/2008/layout/VerticalCurvedList"/>
    <dgm:cxn modelId="{1A056655-344C-1242-84CC-854382DAFFA8}" type="presParOf" srcId="{F434E728-1AF4-6F4D-B037-C0B0BD627619}" destId="{F15D10DF-9256-0644-AAF2-1018A60BC0B9}" srcOrd="3" destOrd="0" presId="urn:microsoft.com/office/officeart/2008/layout/VerticalCurvedList"/>
    <dgm:cxn modelId="{402D63B2-EC8F-DD4F-9BAB-41BB59368E0A}" type="presParOf" srcId="{A1D527E5-F738-2E42-A0CD-7A846E0BDDAD}" destId="{9D17AC25-E957-3F43-8C8D-81E55C5C6736}" srcOrd="1" destOrd="0" presId="urn:microsoft.com/office/officeart/2008/layout/VerticalCurvedList"/>
    <dgm:cxn modelId="{C21AA94A-C457-EC4B-BDD1-CBBEA32A4C2B}" type="presParOf" srcId="{A1D527E5-F738-2E42-A0CD-7A846E0BDDAD}" destId="{9DA50AF0-7F05-F040-95B9-8B0427250904}" srcOrd="2" destOrd="0" presId="urn:microsoft.com/office/officeart/2008/layout/VerticalCurvedList"/>
    <dgm:cxn modelId="{9154E0E4-5125-D746-A3D8-6F2F0B17995C}" type="presParOf" srcId="{9DA50AF0-7F05-F040-95B9-8B0427250904}" destId="{00DBE653-CDAE-E847-9E2E-2EE4821C1A74}" srcOrd="0" destOrd="0" presId="urn:microsoft.com/office/officeart/2008/layout/VerticalCurvedList"/>
    <dgm:cxn modelId="{E0FBFD17-3276-074A-BE33-E9EF8FAA9698}" type="presParOf" srcId="{A1D527E5-F738-2E42-A0CD-7A846E0BDDAD}" destId="{5550C4B8-114E-AA4A-8102-7D5047FC39B5}" srcOrd="3" destOrd="0" presId="urn:microsoft.com/office/officeart/2008/layout/VerticalCurvedList"/>
    <dgm:cxn modelId="{65872147-701D-AC43-B50C-DA765236DD57}" type="presParOf" srcId="{A1D527E5-F738-2E42-A0CD-7A846E0BDDAD}" destId="{3D8AC37B-72C7-094F-8E9F-A99D830931D7}" srcOrd="4" destOrd="0" presId="urn:microsoft.com/office/officeart/2008/layout/VerticalCurvedList"/>
    <dgm:cxn modelId="{9EF0EAB7-50F6-4547-A96B-728AD7E67A2A}" type="presParOf" srcId="{3D8AC37B-72C7-094F-8E9F-A99D830931D7}" destId="{AD66BAE2-524F-5F43-90E1-24782786783E}" srcOrd="0" destOrd="0" presId="urn:microsoft.com/office/officeart/2008/layout/VerticalCurvedList"/>
    <dgm:cxn modelId="{37661464-1E43-7842-A862-E36940247C8B}" type="presParOf" srcId="{A1D527E5-F738-2E42-A0CD-7A846E0BDDAD}" destId="{93D01F88-BF9E-1045-BBD3-D19C1E6D3B22}" srcOrd="5" destOrd="0" presId="urn:microsoft.com/office/officeart/2008/layout/VerticalCurvedList"/>
    <dgm:cxn modelId="{CAA83F81-BBC1-C042-9E4B-05AF6D59B550}" type="presParOf" srcId="{A1D527E5-F738-2E42-A0CD-7A846E0BDDAD}" destId="{18023AC6-ECCE-F945-8B42-AA341875357D}" srcOrd="6" destOrd="0" presId="urn:microsoft.com/office/officeart/2008/layout/VerticalCurvedList"/>
    <dgm:cxn modelId="{C0671C77-AA6B-944E-AECB-F796F9E237E7}" type="presParOf" srcId="{18023AC6-ECCE-F945-8B42-AA341875357D}" destId="{E4E56A4B-7436-8649-B0CC-3E7F223F68A7}" srcOrd="0" destOrd="0" presId="urn:microsoft.com/office/officeart/2008/layout/VerticalCurvedList"/>
    <dgm:cxn modelId="{9A05C1CF-CD87-DD4B-A908-43437762DC29}" type="presParOf" srcId="{A1D527E5-F738-2E42-A0CD-7A846E0BDDAD}" destId="{34995B44-C9EE-114C-986C-F8847F5CCD6D}" srcOrd="7" destOrd="0" presId="urn:microsoft.com/office/officeart/2008/layout/VerticalCurvedList"/>
    <dgm:cxn modelId="{91363264-4145-794E-95BB-1E634ED75D4E}" type="presParOf" srcId="{A1D527E5-F738-2E42-A0CD-7A846E0BDDAD}" destId="{E2A6D946-6820-6042-B8D6-F9820D077E68}" srcOrd="8" destOrd="0" presId="urn:microsoft.com/office/officeart/2008/layout/VerticalCurvedList"/>
    <dgm:cxn modelId="{142CBB81-41B2-6D4B-9C46-7D7EB7FDF43C}" type="presParOf" srcId="{E2A6D946-6820-6042-B8D6-F9820D077E68}" destId="{9FCDF2D8-A9E3-D34D-A3BA-F9F74C6A35EE}" srcOrd="0" destOrd="0" presId="urn:microsoft.com/office/officeart/2008/layout/VerticalCurvedList"/>
    <dgm:cxn modelId="{70F2B086-5572-7043-B5A0-8AE7BA337CCA}" type="presParOf" srcId="{A1D527E5-F738-2E42-A0CD-7A846E0BDDAD}" destId="{4438EEA3-BD4B-4940-8914-1122E806D25E}" srcOrd="9" destOrd="0" presId="urn:microsoft.com/office/officeart/2008/layout/VerticalCurvedList"/>
    <dgm:cxn modelId="{74125014-42A0-AF46-896D-DE38CA6F49F8}" type="presParOf" srcId="{A1D527E5-F738-2E42-A0CD-7A846E0BDDAD}" destId="{FB239F73-1F64-5747-9E23-B92C6FFBE8D1}" srcOrd="10" destOrd="0" presId="urn:microsoft.com/office/officeart/2008/layout/VerticalCurvedList"/>
    <dgm:cxn modelId="{B72979A8-F468-334F-AF3B-A32174C05685}" type="presParOf" srcId="{FB239F73-1F64-5747-9E23-B92C6FFBE8D1}" destId="{0AFB9510-FE57-C144-8DA7-24B64D205250}" srcOrd="0" destOrd="0" presId="urn:microsoft.com/office/officeart/2008/layout/VerticalCurvedList"/>
    <dgm:cxn modelId="{6C29A2CE-3633-044D-83CF-0EBFA467CA3E}" type="presParOf" srcId="{A1D527E5-F738-2E42-A0CD-7A846E0BDDAD}" destId="{80A53085-FE53-4B47-A03A-0F5A8D9F3DE1}" srcOrd="11" destOrd="0" presId="urn:microsoft.com/office/officeart/2008/layout/VerticalCurvedList"/>
    <dgm:cxn modelId="{09E83BEE-0262-2D45-B40E-CCBA1CD2CB39}" type="presParOf" srcId="{A1D527E5-F738-2E42-A0CD-7A846E0BDDAD}" destId="{C4254198-6ED8-E54C-894A-7B646D66C198}" srcOrd="12" destOrd="0" presId="urn:microsoft.com/office/officeart/2008/layout/VerticalCurvedList"/>
    <dgm:cxn modelId="{F7A6C500-E5C2-B347-8A5E-626DFB08DF27}" type="presParOf" srcId="{C4254198-6ED8-E54C-894A-7B646D66C198}" destId="{7746B936-A9BD-8A4E-A3BF-783F6EF2A25A}" srcOrd="0" destOrd="0" presId="urn:microsoft.com/office/officeart/2008/layout/VerticalCurvedList"/>
    <dgm:cxn modelId="{45A16D36-02C6-D34F-8664-C7365675CA58}" type="presParOf" srcId="{A1D527E5-F738-2E42-A0CD-7A846E0BDDAD}" destId="{E4ACA11C-7C72-CF4A-BF81-F56994CBF38D}" srcOrd="13" destOrd="0" presId="urn:microsoft.com/office/officeart/2008/layout/VerticalCurvedList"/>
    <dgm:cxn modelId="{8B45A4E7-75C4-1A4F-90A6-49DE85A1B75D}" type="presParOf" srcId="{A1D527E5-F738-2E42-A0CD-7A846E0BDDAD}" destId="{8006E15B-32A7-B948-9A88-7CF29D3DA41F}" srcOrd="14" destOrd="0" presId="urn:microsoft.com/office/officeart/2008/layout/VerticalCurvedList"/>
    <dgm:cxn modelId="{3B555205-177F-DB40-B679-5CD6C2988A26}" type="presParOf" srcId="{8006E15B-32A7-B948-9A88-7CF29D3DA41F}" destId="{ECC82E6D-5032-C646-B308-FD4D28E7CC3F}"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35E5F7-7E79-2D4D-A318-48BA7015B32B}">
      <dsp:nvSpPr>
        <dsp:cNvPr id="0" name=""/>
        <dsp:cNvSpPr/>
      </dsp:nvSpPr>
      <dsp:spPr>
        <a:xfrm>
          <a:off x="-6094237" y="-999027"/>
          <a:ext cx="7774956" cy="7774956"/>
        </a:xfrm>
        <a:prstGeom prst="blockArc">
          <a:avLst>
            <a:gd name="adj1" fmla="val 18900000"/>
            <a:gd name="adj2" fmla="val 2700000"/>
            <a:gd name="adj3" fmla="val 278"/>
          </a:avLst>
        </a:prstGeom>
        <a:noFill/>
        <a:ln w="19050" cap="rnd" cmpd="sng" algn="ctr">
          <a:solidFill>
            <a:schemeClr val="accent1">
              <a:shade val="6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9D17AC25-E957-3F43-8C8D-81E55C5C6736}">
      <dsp:nvSpPr>
        <dsp:cNvPr id="0" name=""/>
        <dsp:cNvSpPr/>
      </dsp:nvSpPr>
      <dsp:spPr>
        <a:xfrm>
          <a:off x="1030524" y="290443"/>
          <a:ext cx="3986221" cy="525004"/>
        </a:xfrm>
        <a:prstGeom prst="rect">
          <a:avLst/>
        </a:prstGeom>
        <a:solidFill>
          <a:schemeClr val="accent1">
            <a:hueOff val="0"/>
            <a:satOff val="0"/>
            <a:lumOff val="0"/>
            <a:alphaOff val="0"/>
          </a:schemeClr>
        </a:solidFill>
        <a:ln>
          <a:noFill/>
        </a:ln>
        <a:effectLst>
          <a:outerShdw blurRad="50800" dist="381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6723" tIns="68580" rIns="68580" bIns="68580" numCol="1" spcCol="1270" anchor="ctr" anchorCtr="0">
          <a:noAutofit/>
        </a:bodyPr>
        <a:lstStyle/>
        <a:p>
          <a:pPr marL="0" lvl="0" indent="0" algn="l" defTabSz="1200150">
            <a:lnSpc>
              <a:spcPct val="90000"/>
            </a:lnSpc>
            <a:spcBef>
              <a:spcPct val="0"/>
            </a:spcBef>
            <a:spcAft>
              <a:spcPct val="35000"/>
            </a:spcAft>
            <a:buNone/>
          </a:pPr>
          <a:r>
            <a:rPr lang="en-GB" sz="2700" kern="1200" dirty="0"/>
            <a:t>Visual Dominance</a:t>
          </a:r>
        </a:p>
      </dsp:txBody>
      <dsp:txXfrm>
        <a:off x="1030524" y="290443"/>
        <a:ext cx="3986221" cy="525004"/>
      </dsp:txXfrm>
    </dsp:sp>
    <dsp:sp modelId="{00DBE653-CDAE-E847-9E2E-2EE4821C1A74}">
      <dsp:nvSpPr>
        <dsp:cNvPr id="0" name=""/>
        <dsp:cNvSpPr/>
      </dsp:nvSpPr>
      <dsp:spPr>
        <a:xfrm>
          <a:off x="510047" y="196992"/>
          <a:ext cx="656256" cy="65625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5550C4B8-114E-AA4A-8102-7D5047FC39B5}">
      <dsp:nvSpPr>
        <dsp:cNvPr id="0" name=""/>
        <dsp:cNvSpPr/>
      </dsp:nvSpPr>
      <dsp:spPr>
        <a:xfrm>
          <a:off x="1408210" y="1050587"/>
          <a:ext cx="3905396" cy="525004"/>
        </a:xfrm>
        <a:prstGeom prst="rect">
          <a:avLst/>
        </a:prstGeom>
        <a:solidFill>
          <a:schemeClr val="accent1">
            <a:hueOff val="0"/>
            <a:satOff val="0"/>
            <a:lumOff val="0"/>
            <a:alphaOff val="0"/>
          </a:schemeClr>
        </a:solidFill>
        <a:ln>
          <a:noFill/>
        </a:ln>
        <a:effectLst>
          <a:outerShdw blurRad="50800" dist="381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6723" tIns="68580" rIns="68580" bIns="68580" numCol="1" spcCol="1270" anchor="ctr" anchorCtr="0">
          <a:noAutofit/>
        </a:bodyPr>
        <a:lstStyle/>
        <a:p>
          <a:pPr marL="0" lvl="0" indent="0" algn="l" defTabSz="1200150">
            <a:lnSpc>
              <a:spcPct val="90000"/>
            </a:lnSpc>
            <a:spcBef>
              <a:spcPct val="0"/>
            </a:spcBef>
            <a:spcAft>
              <a:spcPct val="35000"/>
            </a:spcAft>
            <a:buNone/>
          </a:pPr>
          <a:r>
            <a:rPr lang="en-GB" sz="2700" kern="1200" dirty="0"/>
            <a:t>Rapid Processing </a:t>
          </a:r>
        </a:p>
      </dsp:txBody>
      <dsp:txXfrm>
        <a:off x="1408210" y="1050587"/>
        <a:ext cx="3905396" cy="525004"/>
      </dsp:txXfrm>
    </dsp:sp>
    <dsp:sp modelId="{AD66BAE2-524F-5F43-90E1-24782786783E}">
      <dsp:nvSpPr>
        <dsp:cNvPr id="0" name=""/>
        <dsp:cNvSpPr/>
      </dsp:nvSpPr>
      <dsp:spPr>
        <a:xfrm>
          <a:off x="985486" y="984961"/>
          <a:ext cx="656256" cy="65625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93D01F88-BF9E-1045-BBD3-D19C1E6D3B22}">
      <dsp:nvSpPr>
        <dsp:cNvPr id="0" name=""/>
        <dsp:cNvSpPr/>
      </dsp:nvSpPr>
      <dsp:spPr>
        <a:xfrm>
          <a:off x="1737896" y="1837979"/>
          <a:ext cx="4684398" cy="525004"/>
        </a:xfrm>
        <a:prstGeom prst="rect">
          <a:avLst/>
        </a:prstGeom>
        <a:solidFill>
          <a:schemeClr val="accent1">
            <a:hueOff val="0"/>
            <a:satOff val="0"/>
            <a:lumOff val="0"/>
            <a:alphaOff val="0"/>
          </a:schemeClr>
        </a:solidFill>
        <a:ln>
          <a:noFill/>
        </a:ln>
        <a:effectLst>
          <a:outerShdw blurRad="50800" dist="381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6723" tIns="68580" rIns="68580" bIns="68580" numCol="1" spcCol="1270" anchor="ctr" anchorCtr="0">
          <a:noAutofit/>
        </a:bodyPr>
        <a:lstStyle/>
        <a:p>
          <a:pPr marL="0" lvl="0" indent="0" algn="l" defTabSz="1200150">
            <a:lnSpc>
              <a:spcPct val="90000"/>
            </a:lnSpc>
            <a:spcBef>
              <a:spcPct val="0"/>
            </a:spcBef>
            <a:spcAft>
              <a:spcPct val="35000"/>
            </a:spcAft>
            <a:buNone/>
          </a:pPr>
          <a:r>
            <a:rPr lang="en-GB" sz="2700" kern="1200" dirty="0"/>
            <a:t>Intuitive Understanding</a:t>
          </a:r>
        </a:p>
      </dsp:txBody>
      <dsp:txXfrm>
        <a:off x="1737896" y="1837979"/>
        <a:ext cx="4684398" cy="525004"/>
      </dsp:txXfrm>
    </dsp:sp>
    <dsp:sp modelId="{E4E56A4B-7436-8649-B0CC-3E7F223F68A7}">
      <dsp:nvSpPr>
        <dsp:cNvPr id="0" name=""/>
        <dsp:cNvSpPr/>
      </dsp:nvSpPr>
      <dsp:spPr>
        <a:xfrm>
          <a:off x="1246024" y="1772353"/>
          <a:ext cx="656256" cy="65625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34995B44-C9EE-114C-986C-F8847F5CCD6D}">
      <dsp:nvSpPr>
        <dsp:cNvPr id="0" name=""/>
        <dsp:cNvSpPr/>
      </dsp:nvSpPr>
      <dsp:spPr>
        <a:xfrm>
          <a:off x="1823376" y="2625948"/>
          <a:ext cx="5167786" cy="525004"/>
        </a:xfrm>
        <a:prstGeom prst="rect">
          <a:avLst/>
        </a:prstGeom>
        <a:solidFill>
          <a:schemeClr val="accent1">
            <a:hueOff val="0"/>
            <a:satOff val="0"/>
            <a:lumOff val="0"/>
            <a:alphaOff val="0"/>
          </a:schemeClr>
        </a:solidFill>
        <a:ln>
          <a:noFill/>
        </a:ln>
        <a:effectLst>
          <a:outerShdw blurRad="50800" dist="381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6723" tIns="68580" rIns="68580" bIns="68580" numCol="1" spcCol="1270" anchor="ctr" anchorCtr="0">
          <a:noAutofit/>
        </a:bodyPr>
        <a:lstStyle/>
        <a:p>
          <a:pPr marL="0" lvl="0" indent="0" algn="l" defTabSz="1200150">
            <a:lnSpc>
              <a:spcPct val="90000"/>
            </a:lnSpc>
            <a:spcBef>
              <a:spcPct val="0"/>
            </a:spcBef>
            <a:spcAft>
              <a:spcPct val="35000"/>
            </a:spcAft>
            <a:buNone/>
          </a:pPr>
          <a:r>
            <a:rPr lang="en-GB" sz="2700" kern="1200" dirty="0"/>
            <a:t>Pattern Recognition</a:t>
          </a:r>
        </a:p>
      </dsp:txBody>
      <dsp:txXfrm>
        <a:off x="1823376" y="2625948"/>
        <a:ext cx="5167786" cy="525004"/>
      </dsp:txXfrm>
    </dsp:sp>
    <dsp:sp modelId="{9FCDF2D8-A9E3-D34D-A3BA-F9F74C6A35EE}">
      <dsp:nvSpPr>
        <dsp:cNvPr id="0" name=""/>
        <dsp:cNvSpPr/>
      </dsp:nvSpPr>
      <dsp:spPr>
        <a:xfrm>
          <a:off x="1329212" y="2560322"/>
          <a:ext cx="656256" cy="65625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4438EEA3-BD4B-4940-8914-1122E806D25E}">
      <dsp:nvSpPr>
        <dsp:cNvPr id="0" name=""/>
        <dsp:cNvSpPr/>
      </dsp:nvSpPr>
      <dsp:spPr>
        <a:xfrm>
          <a:off x="1722709" y="3413918"/>
          <a:ext cx="4853448" cy="525004"/>
        </a:xfrm>
        <a:prstGeom prst="rect">
          <a:avLst/>
        </a:prstGeom>
        <a:solidFill>
          <a:schemeClr val="accent1">
            <a:hueOff val="0"/>
            <a:satOff val="0"/>
            <a:lumOff val="0"/>
            <a:alphaOff val="0"/>
          </a:schemeClr>
        </a:solidFill>
        <a:ln>
          <a:noFill/>
        </a:ln>
        <a:effectLst>
          <a:outerShdw blurRad="50800" dist="381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6723" tIns="68580" rIns="68580" bIns="68580" numCol="1" spcCol="1270" anchor="ctr" anchorCtr="0">
          <a:noAutofit/>
        </a:bodyPr>
        <a:lstStyle/>
        <a:p>
          <a:pPr marL="0" lvl="0" indent="0" algn="l" defTabSz="1200150">
            <a:lnSpc>
              <a:spcPct val="90000"/>
            </a:lnSpc>
            <a:spcBef>
              <a:spcPct val="0"/>
            </a:spcBef>
            <a:spcAft>
              <a:spcPct val="35000"/>
            </a:spcAft>
            <a:buNone/>
          </a:pPr>
          <a:r>
            <a:rPr lang="en-GB" sz="2700" kern="1200" dirty="0"/>
            <a:t>Memory Retention</a:t>
          </a:r>
        </a:p>
      </dsp:txBody>
      <dsp:txXfrm>
        <a:off x="1722709" y="3413918"/>
        <a:ext cx="4853448" cy="525004"/>
      </dsp:txXfrm>
    </dsp:sp>
    <dsp:sp modelId="{0AFB9510-FE57-C144-8DA7-24B64D205250}">
      <dsp:nvSpPr>
        <dsp:cNvPr id="0" name=""/>
        <dsp:cNvSpPr/>
      </dsp:nvSpPr>
      <dsp:spPr>
        <a:xfrm>
          <a:off x="1246024" y="3348292"/>
          <a:ext cx="656256" cy="65625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80A53085-FE53-4B47-A03A-0F5A8D9F3DE1}">
      <dsp:nvSpPr>
        <dsp:cNvPr id="0" name=""/>
        <dsp:cNvSpPr/>
      </dsp:nvSpPr>
      <dsp:spPr>
        <a:xfrm>
          <a:off x="1537755" y="4258456"/>
          <a:ext cx="3767268" cy="525004"/>
        </a:xfrm>
        <a:prstGeom prst="rect">
          <a:avLst/>
        </a:prstGeom>
        <a:solidFill>
          <a:schemeClr val="accent1">
            <a:hueOff val="0"/>
            <a:satOff val="0"/>
            <a:lumOff val="0"/>
            <a:alphaOff val="0"/>
          </a:schemeClr>
        </a:solidFill>
        <a:ln>
          <a:noFill/>
        </a:ln>
        <a:effectLst>
          <a:outerShdw blurRad="50800" dist="381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6723" tIns="68580" rIns="68580" bIns="68580" numCol="1" spcCol="1270" anchor="ctr" anchorCtr="0">
          <a:noAutofit/>
        </a:bodyPr>
        <a:lstStyle/>
        <a:p>
          <a:pPr marL="0" lvl="0" indent="0" algn="l" defTabSz="1200150">
            <a:lnSpc>
              <a:spcPct val="90000"/>
            </a:lnSpc>
            <a:spcBef>
              <a:spcPct val="0"/>
            </a:spcBef>
            <a:spcAft>
              <a:spcPct val="35000"/>
            </a:spcAft>
            <a:buNone/>
          </a:pPr>
          <a:r>
            <a:rPr lang="en-GB" sz="2700" kern="1200" dirty="0"/>
            <a:t>Emotional Impact</a:t>
          </a:r>
        </a:p>
      </dsp:txBody>
      <dsp:txXfrm>
        <a:off x="1537755" y="4258456"/>
        <a:ext cx="3767268" cy="525004"/>
      </dsp:txXfrm>
    </dsp:sp>
    <dsp:sp modelId="{7746B936-A9BD-8A4E-A3BF-783F6EF2A25A}">
      <dsp:nvSpPr>
        <dsp:cNvPr id="0" name=""/>
        <dsp:cNvSpPr/>
      </dsp:nvSpPr>
      <dsp:spPr>
        <a:xfrm>
          <a:off x="985486" y="4135684"/>
          <a:ext cx="656256" cy="65625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 modelId="{E4ACA11C-7C72-CF4A-BF81-F56994CBF38D}">
      <dsp:nvSpPr>
        <dsp:cNvPr id="0" name=""/>
        <dsp:cNvSpPr/>
      </dsp:nvSpPr>
      <dsp:spPr>
        <a:xfrm>
          <a:off x="1032492" y="5018621"/>
          <a:ext cx="3815253" cy="525004"/>
        </a:xfrm>
        <a:prstGeom prst="rect">
          <a:avLst/>
        </a:prstGeom>
        <a:solidFill>
          <a:schemeClr val="accent1">
            <a:hueOff val="0"/>
            <a:satOff val="0"/>
            <a:lumOff val="0"/>
            <a:alphaOff val="0"/>
          </a:schemeClr>
        </a:solidFill>
        <a:ln>
          <a:noFill/>
        </a:ln>
        <a:effectLst>
          <a:outerShdw blurRad="50800" dist="381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416723" tIns="68580" rIns="68580" bIns="68580" numCol="1" spcCol="1270" anchor="ctr" anchorCtr="0">
          <a:noAutofit/>
        </a:bodyPr>
        <a:lstStyle/>
        <a:p>
          <a:pPr marL="0" lvl="0" indent="0" algn="l" defTabSz="1200150">
            <a:lnSpc>
              <a:spcPct val="90000"/>
            </a:lnSpc>
            <a:spcBef>
              <a:spcPct val="0"/>
            </a:spcBef>
            <a:spcAft>
              <a:spcPct val="35000"/>
            </a:spcAft>
            <a:buNone/>
          </a:pPr>
          <a:r>
            <a:rPr lang="en-GB" sz="2700" kern="1200" dirty="0"/>
            <a:t>Storytelling</a:t>
          </a:r>
        </a:p>
      </dsp:txBody>
      <dsp:txXfrm>
        <a:off x="1032492" y="5018621"/>
        <a:ext cx="3815253" cy="525004"/>
      </dsp:txXfrm>
    </dsp:sp>
    <dsp:sp modelId="{ECC82E6D-5032-C646-B308-FD4D28E7CC3F}">
      <dsp:nvSpPr>
        <dsp:cNvPr id="0" name=""/>
        <dsp:cNvSpPr/>
      </dsp:nvSpPr>
      <dsp:spPr>
        <a:xfrm>
          <a:off x="510047" y="4923653"/>
          <a:ext cx="656256" cy="656256"/>
        </a:xfrm>
        <a:prstGeom prst="ellipse">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z="300000" contourW="12700" prstMaterial="flat">
          <a:bevelT w="177800" h="254000"/>
          <a:bevelB w="152400"/>
        </a:sp3d>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68C312-5E86-4512-A97D-69EA2EB0FC49}" type="datetimeFigureOut">
              <a:rPr lang="en-US" smtClean="0"/>
              <a:t>3/21/24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BD27BD-44E5-4053-853A-1FBD817D9CF8}" type="slidenum">
              <a:rPr lang="en-US" smtClean="0"/>
              <a:t>‹#›</a:t>
            </a:fld>
            <a:endParaRPr lang="en-US"/>
          </a:p>
        </p:txBody>
      </p:sp>
    </p:spTree>
    <p:extLst>
      <p:ext uri="{BB962C8B-B14F-4D97-AF65-F5344CB8AC3E}">
        <p14:creationId xmlns:p14="http://schemas.microsoft.com/office/powerpoint/2010/main" val="587270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DV converts textual information into images, shapes, graphs. </a:t>
            </a:r>
          </a:p>
        </p:txBody>
      </p:sp>
      <p:sp>
        <p:nvSpPr>
          <p:cNvPr id="4" name="Slide Number Placeholder 3"/>
          <p:cNvSpPr>
            <a:spLocks noGrp="1"/>
          </p:cNvSpPr>
          <p:nvPr>
            <p:ph type="sldNum" sz="quarter" idx="5"/>
          </p:nvPr>
        </p:nvSpPr>
        <p:spPr/>
        <p:txBody>
          <a:bodyPr/>
          <a:lstStyle/>
          <a:p>
            <a:fld id="{F4BD27BD-44E5-4053-853A-1FBD817D9CF8}" type="slidenum">
              <a:rPr lang="en-US" smtClean="0"/>
              <a:t>5</a:t>
            </a:fld>
            <a:endParaRPr lang="en-US"/>
          </a:p>
        </p:txBody>
      </p:sp>
    </p:spTree>
    <p:extLst>
      <p:ext uri="{BB962C8B-B14F-4D97-AF65-F5344CB8AC3E}">
        <p14:creationId xmlns:p14="http://schemas.microsoft.com/office/powerpoint/2010/main" val="360397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GB"/>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GB"/>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3/21/24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3/21/24</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8.svg"/><Relationship Id="rId3" Type="http://schemas.openxmlformats.org/officeDocument/2006/relationships/diagramLayout" Target="../diagrams/layout1.xml"/><Relationship Id="rId7" Type="http://schemas.openxmlformats.org/officeDocument/2006/relationships/image" Target="../media/image7.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FE495-B16A-C4ED-99FF-652CE8101360}"/>
              </a:ext>
            </a:extLst>
          </p:cNvPr>
          <p:cNvSpPr>
            <a:spLocks noGrp="1"/>
          </p:cNvSpPr>
          <p:nvPr>
            <p:ph type="ctrTitle"/>
          </p:nvPr>
        </p:nvSpPr>
        <p:spPr>
          <a:xfrm>
            <a:off x="1519614" y="2448559"/>
            <a:ext cx="9152772" cy="980441"/>
          </a:xfrm>
        </p:spPr>
        <p:txBody>
          <a:bodyPr>
            <a:normAutofit fontScale="90000"/>
          </a:bodyPr>
          <a:lstStyle/>
          <a:p>
            <a:pPr algn="ctr"/>
            <a:r>
              <a:rPr lang="en-US" sz="3200" dirty="0">
                <a:latin typeface="Aptos" panose="020B0004020202020204" pitchFamily="34" charset="0"/>
              </a:rPr>
              <a:t>How we see: A visual representation</a:t>
            </a:r>
            <a:br>
              <a:rPr lang="en-US" sz="3200" dirty="0">
                <a:latin typeface="Aptos" panose="020B0004020202020204" pitchFamily="34" charset="0"/>
              </a:rPr>
            </a:br>
            <a:r>
              <a:rPr lang="en-US" sz="3200" dirty="0">
                <a:latin typeface="Aptos" panose="020B0004020202020204" pitchFamily="34" charset="0"/>
              </a:rPr>
              <a:t>(</a:t>
            </a:r>
            <a:r>
              <a:rPr lang="en-US" sz="2000" dirty="0">
                <a:latin typeface="Aptos" panose="020B0004020202020204" pitchFamily="34" charset="0"/>
              </a:rPr>
              <a:t>Data Visualization Optimization via Computational Modeling of Perception</a:t>
            </a:r>
            <a:r>
              <a:rPr lang="en-US" sz="3200" dirty="0">
                <a:latin typeface="Aptos" panose="020B0004020202020204" pitchFamily="34" charset="0"/>
              </a:rPr>
              <a:t>)</a:t>
            </a:r>
          </a:p>
        </p:txBody>
      </p:sp>
      <p:sp>
        <p:nvSpPr>
          <p:cNvPr id="3" name="Subtitle 2">
            <a:extLst>
              <a:ext uri="{FF2B5EF4-FFF2-40B4-BE49-F238E27FC236}">
                <a16:creationId xmlns:a16="http://schemas.microsoft.com/office/drawing/2014/main" id="{A90C63AD-251F-3446-2357-6AC95677B42E}"/>
              </a:ext>
            </a:extLst>
          </p:cNvPr>
          <p:cNvSpPr>
            <a:spLocks noGrp="1"/>
          </p:cNvSpPr>
          <p:nvPr>
            <p:ph type="subTitle" idx="1"/>
          </p:nvPr>
        </p:nvSpPr>
        <p:spPr>
          <a:xfrm>
            <a:off x="8722359" y="5855123"/>
            <a:ext cx="3398521" cy="616797"/>
          </a:xfrm>
        </p:spPr>
        <p:txBody>
          <a:bodyPr>
            <a:normAutofit fontScale="85000" lnSpcReduction="20000"/>
          </a:bodyPr>
          <a:lstStyle/>
          <a:p>
            <a:r>
              <a:rPr lang="en-US" dirty="0"/>
              <a:t>AUTHOR: Reshu Gupta</a:t>
            </a:r>
          </a:p>
          <a:p>
            <a:r>
              <a:rPr lang="en-US" dirty="0"/>
              <a:t>Date : mar 2024</a:t>
            </a:r>
          </a:p>
        </p:txBody>
      </p:sp>
    </p:spTree>
    <p:extLst>
      <p:ext uri="{BB962C8B-B14F-4D97-AF65-F5344CB8AC3E}">
        <p14:creationId xmlns:p14="http://schemas.microsoft.com/office/powerpoint/2010/main" val="1893005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96A7F-661A-B213-0F83-53CB98C04CB0}"/>
              </a:ext>
            </a:extLst>
          </p:cNvPr>
          <p:cNvSpPr>
            <a:spLocks noGrp="1"/>
          </p:cNvSpPr>
          <p:nvPr>
            <p:ph type="title"/>
          </p:nvPr>
        </p:nvSpPr>
        <p:spPr>
          <a:xfrm>
            <a:off x="428626" y="346025"/>
            <a:ext cx="10131425" cy="794279"/>
          </a:xfrm>
        </p:spPr>
        <p:txBody>
          <a:bodyPr>
            <a:normAutofit/>
          </a:bodyPr>
          <a:lstStyle/>
          <a:p>
            <a:r>
              <a:rPr lang="en-US" sz="2400" dirty="0">
                <a:latin typeface="Aptos" panose="020B0004020202020204" pitchFamily="34" charset="0"/>
              </a:rPr>
              <a:t>Optimization techniques:</a:t>
            </a:r>
          </a:p>
        </p:txBody>
      </p:sp>
      <p:sp>
        <p:nvSpPr>
          <p:cNvPr id="3" name="Content Placeholder 2">
            <a:extLst>
              <a:ext uri="{FF2B5EF4-FFF2-40B4-BE49-F238E27FC236}">
                <a16:creationId xmlns:a16="http://schemas.microsoft.com/office/drawing/2014/main" id="{A896A8FA-9560-A082-E2BC-92990E7AC1E8}"/>
              </a:ext>
            </a:extLst>
          </p:cNvPr>
          <p:cNvSpPr>
            <a:spLocks noGrp="1"/>
          </p:cNvSpPr>
          <p:nvPr>
            <p:ph idx="1"/>
          </p:nvPr>
        </p:nvSpPr>
        <p:spPr>
          <a:xfrm>
            <a:off x="584672" y="1565804"/>
            <a:ext cx="10131425" cy="2362200"/>
          </a:xfrm>
        </p:spPr>
        <p:txBody>
          <a:bodyPr/>
          <a:lstStyle/>
          <a:p>
            <a:r>
              <a:rPr lang="en-US" dirty="0" err="1"/>
              <a:t>Streaklet</a:t>
            </a:r>
            <a:r>
              <a:rPr lang="en-US" dirty="0"/>
              <a:t> Primitives</a:t>
            </a:r>
          </a:p>
          <a:p>
            <a:r>
              <a:rPr lang="en-US" dirty="0"/>
              <a:t>Pixel Primitives</a:t>
            </a:r>
          </a:p>
          <a:p>
            <a:r>
              <a:rPr lang="en-US" dirty="0"/>
              <a:t>Hill Climbing Algorithm</a:t>
            </a:r>
          </a:p>
          <a:p>
            <a:r>
              <a:rPr lang="en-US" dirty="0" err="1"/>
              <a:t>Jobard</a:t>
            </a:r>
            <a:r>
              <a:rPr lang="en-US" dirty="0"/>
              <a:t> and </a:t>
            </a:r>
            <a:r>
              <a:rPr lang="en-US" dirty="0" err="1"/>
              <a:t>Lofer</a:t>
            </a:r>
            <a:r>
              <a:rPr lang="en-US" dirty="0"/>
              <a:t> Algorithm</a:t>
            </a:r>
          </a:p>
        </p:txBody>
      </p:sp>
      <p:cxnSp>
        <p:nvCxnSpPr>
          <p:cNvPr id="4" name="Straight Connector 3">
            <a:extLst>
              <a:ext uri="{FF2B5EF4-FFF2-40B4-BE49-F238E27FC236}">
                <a16:creationId xmlns:a16="http://schemas.microsoft.com/office/drawing/2014/main" id="{4B94FE3A-9E75-E85E-0688-38E1C0A82251}"/>
              </a:ext>
            </a:extLst>
          </p:cNvPr>
          <p:cNvCxnSpPr>
            <a:cxnSpLocks/>
          </p:cNvCxnSpPr>
          <p:nvPr/>
        </p:nvCxnSpPr>
        <p:spPr>
          <a:xfrm>
            <a:off x="584672" y="1024441"/>
            <a:ext cx="3858741" cy="0"/>
          </a:xfrm>
          <a:prstGeom prst="line">
            <a:avLst/>
          </a:prstGeom>
          <a:ln w="22225"/>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445999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2F06B-52DA-DFEB-A50E-AA04B8C0856E}"/>
              </a:ext>
            </a:extLst>
          </p:cNvPr>
          <p:cNvSpPr>
            <a:spLocks noGrp="1"/>
          </p:cNvSpPr>
          <p:nvPr>
            <p:ph type="title"/>
          </p:nvPr>
        </p:nvSpPr>
        <p:spPr>
          <a:xfrm>
            <a:off x="430436" y="-141816"/>
            <a:ext cx="10131425" cy="1456267"/>
          </a:xfrm>
        </p:spPr>
        <p:txBody>
          <a:bodyPr>
            <a:normAutofit/>
          </a:bodyPr>
          <a:lstStyle/>
          <a:p>
            <a:r>
              <a:rPr lang="en-US" sz="2400" dirty="0">
                <a:latin typeface="Aptos" panose="020B0004020202020204" pitchFamily="34" charset="0"/>
              </a:rPr>
              <a:t>Hill climbing algorithm:</a:t>
            </a:r>
          </a:p>
        </p:txBody>
      </p:sp>
      <p:sp>
        <p:nvSpPr>
          <p:cNvPr id="3" name="Content Placeholder 2">
            <a:extLst>
              <a:ext uri="{FF2B5EF4-FFF2-40B4-BE49-F238E27FC236}">
                <a16:creationId xmlns:a16="http://schemas.microsoft.com/office/drawing/2014/main" id="{BF5417CE-0961-B24B-8D27-375045BEB1B1}"/>
              </a:ext>
            </a:extLst>
          </p:cNvPr>
          <p:cNvSpPr>
            <a:spLocks noGrp="1"/>
          </p:cNvSpPr>
          <p:nvPr>
            <p:ph idx="1"/>
          </p:nvPr>
        </p:nvSpPr>
        <p:spPr>
          <a:xfrm>
            <a:off x="430436" y="4646082"/>
            <a:ext cx="11331128" cy="2683510"/>
          </a:xfrm>
        </p:spPr>
        <p:txBody>
          <a:bodyPr>
            <a:normAutofit/>
          </a:bodyPr>
          <a:lstStyle/>
          <a:p>
            <a:pPr marL="0" indent="0">
              <a:buNone/>
            </a:pPr>
            <a:r>
              <a:rPr lang="en-US" sz="2000" dirty="0"/>
              <a:t>Hill Climbing algorithm is a local search algorithm which is continuously moves in the direction of increasing elevation/value to find the peak of the mountain or best solution to the problem. It terminates when it reaches a peak value where no neighbor has a higher value.</a:t>
            </a:r>
          </a:p>
        </p:txBody>
      </p:sp>
      <p:pic>
        <p:nvPicPr>
          <p:cNvPr id="5" name="Picture 4">
            <a:extLst>
              <a:ext uri="{FF2B5EF4-FFF2-40B4-BE49-F238E27FC236}">
                <a16:creationId xmlns:a16="http://schemas.microsoft.com/office/drawing/2014/main" id="{0DF76374-BDB5-565E-A44F-6C4764127E51}"/>
              </a:ext>
            </a:extLst>
          </p:cNvPr>
          <p:cNvPicPr>
            <a:picLocks noChangeAspect="1"/>
          </p:cNvPicPr>
          <p:nvPr/>
        </p:nvPicPr>
        <p:blipFill>
          <a:blip r:embed="rId2"/>
          <a:stretch>
            <a:fillRect/>
          </a:stretch>
        </p:blipFill>
        <p:spPr>
          <a:xfrm>
            <a:off x="5960533" y="1526527"/>
            <a:ext cx="3887564" cy="3115756"/>
          </a:xfrm>
          <a:prstGeom prst="rect">
            <a:avLst/>
          </a:prstGeom>
        </p:spPr>
      </p:pic>
      <p:cxnSp>
        <p:nvCxnSpPr>
          <p:cNvPr id="4" name="Straight Connector 3">
            <a:extLst>
              <a:ext uri="{FF2B5EF4-FFF2-40B4-BE49-F238E27FC236}">
                <a16:creationId xmlns:a16="http://schemas.microsoft.com/office/drawing/2014/main" id="{EC607EDA-9015-3AE5-4D92-F9BE316E2E5D}"/>
              </a:ext>
            </a:extLst>
          </p:cNvPr>
          <p:cNvCxnSpPr>
            <a:cxnSpLocks/>
          </p:cNvCxnSpPr>
          <p:nvPr/>
        </p:nvCxnSpPr>
        <p:spPr>
          <a:xfrm>
            <a:off x="430436" y="897467"/>
            <a:ext cx="3887564" cy="0"/>
          </a:xfrm>
          <a:prstGeom prst="line">
            <a:avLst/>
          </a:prstGeom>
          <a:ln w="22225"/>
        </p:spPr>
        <p:style>
          <a:lnRef idx="1">
            <a:schemeClr val="accent2"/>
          </a:lnRef>
          <a:fillRef idx="0">
            <a:schemeClr val="accent2"/>
          </a:fillRef>
          <a:effectRef idx="0">
            <a:schemeClr val="accent2"/>
          </a:effectRef>
          <a:fontRef idx="minor">
            <a:schemeClr val="tx1"/>
          </a:fontRef>
        </p:style>
      </p:cxnSp>
      <p:pic>
        <p:nvPicPr>
          <p:cNvPr id="8" name="Picture 7">
            <a:extLst>
              <a:ext uri="{FF2B5EF4-FFF2-40B4-BE49-F238E27FC236}">
                <a16:creationId xmlns:a16="http://schemas.microsoft.com/office/drawing/2014/main" id="{CE70314C-51E6-A71F-B4B0-C65AFFD53C8A}"/>
              </a:ext>
            </a:extLst>
          </p:cNvPr>
          <p:cNvPicPr>
            <a:picLocks noChangeAspect="1"/>
          </p:cNvPicPr>
          <p:nvPr/>
        </p:nvPicPr>
        <p:blipFill>
          <a:blip r:embed="rId3"/>
          <a:stretch>
            <a:fillRect/>
          </a:stretch>
        </p:blipFill>
        <p:spPr>
          <a:xfrm>
            <a:off x="609601" y="1522729"/>
            <a:ext cx="3887564" cy="3123353"/>
          </a:xfrm>
          <a:prstGeom prst="rect">
            <a:avLst/>
          </a:prstGeom>
        </p:spPr>
      </p:pic>
    </p:spTree>
    <p:extLst>
      <p:ext uri="{BB962C8B-B14F-4D97-AF65-F5344CB8AC3E}">
        <p14:creationId xmlns:p14="http://schemas.microsoft.com/office/powerpoint/2010/main" val="11627033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341EE-7343-EB51-2BAB-C9BBF73B377B}"/>
              </a:ext>
            </a:extLst>
          </p:cNvPr>
          <p:cNvSpPr>
            <a:spLocks noGrp="1"/>
          </p:cNvSpPr>
          <p:nvPr>
            <p:ph type="title"/>
          </p:nvPr>
        </p:nvSpPr>
        <p:spPr/>
        <p:txBody>
          <a:bodyPr/>
          <a:lstStyle/>
          <a:p>
            <a:r>
              <a:rPr lang="en-US" dirty="0"/>
              <a:t>Implications and Discussion</a:t>
            </a:r>
          </a:p>
        </p:txBody>
      </p:sp>
      <p:sp>
        <p:nvSpPr>
          <p:cNvPr id="3" name="Content Placeholder 2">
            <a:extLst>
              <a:ext uri="{FF2B5EF4-FFF2-40B4-BE49-F238E27FC236}">
                <a16:creationId xmlns:a16="http://schemas.microsoft.com/office/drawing/2014/main" id="{CDF38E59-73A2-B91B-EFF1-752F89D0E987}"/>
              </a:ext>
            </a:extLst>
          </p:cNvPr>
          <p:cNvSpPr>
            <a:spLocks noGrp="1"/>
          </p:cNvSpPr>
          <p:nvPr>
            <p:ph idx="1"/>
          </p:nvPr>
        </p:nvSpPr>
        <p:spPr/>
        <p:txBody>
          <a:bodyPr/>
          <a:lstStyle/>
          <a:p>
            <a:r>
              <a:rPr lang="en-US" b="1" dirty="0">
                <a:effectLst/>
              </a:rPr>
              <a:t>Enhancing Data Visualization</a:t>
            </a:r>
            <a:endParaRPr lang="en-US" b="1" dirty="0"/>
          </a:p>
          <a:p>
            <a:pPr>
              <a:buFont typeface="Arial" panose="020B0604020202020204" pitchFamily="34" charset="0"/>
              <a:buChar char="•"/>
            </a:pPr>
            <a:r>
              <a:rPr lang="en-US" dirty="0">
                <a:effectLst/>
              </a:rPr>
              <a:t>The evaluation and optimization process has provided valuable insights for enhancing data visualization.</a:t>
            </a:r>
          </a:p>
          <a:p>
            <a:pPr>
              <a:buFont typeface="Arial" panose="020B0604020202020204" pitchFamily="34" charset="0"/>
              <a:buChar char="•"/>
            </a:pPr>
            <a:r>
              <a:rPr lang="en-US" dirty="0">
                <a:effectLst/>
              </a:rPr>
              <a:t>By leveraging computational modeling of perception, we can design visualizations that better align with human cognition and improve information comprehension.</a:t>
            </a:r>
          </a:p>
          <a:p>
            <a:pPr marL="0" indent="0">
              <a:buNone/>
            </a:pPr>
            <a:r>
              <a:rPr lang="en-US" b="1" dirty="0">
                <a:effectLst/>
              </a:rPr>
              <a:t>Improving User Experience</a:t>
            </a:r>
            <a:endParaRPr lang="en-US" b="1" dirty="0"/>
          </a:p>
          <a:p>
            <a:pPr>
              <a:buFont typeface="Arial" panose="020B0604020202020204" pitchFamily="34" charset="0"/>
              <a:buChar char="•"/>
            </a:pPr>
            <a:r>
              <a:rPr lang="en-US" dirty="0">
                <a:effectLst/>
              </a:rPr>
              <a:t>Optimized visualizations can significantly improve the user experience.</a:t>
            </a:r>
          </a:p>
          <a:p>
            <a:pPr>
              <a:buFont typeface="Arial" panose="020B0604020202020204" pitchFamily="34" charset="0"/>
              <a:buChar char="•"/>
            </a:pPr>
            <a:r>
              <a:rPr lang="en-US" dirty="0">
                <a:effectLst/>
              </a:rPr>
              <a:t>Users can more easily interpret and extract meaningful insights from the data, leading to better decision-making and problem-solving.</a:t>
            </a:r>
          </a:p>
          <a:p>
            <a:pPr marL="0" indent="0">
              <a:buNone/>
            </a:pPr>
            <a:endParaRPr lang="en-US" dirty="0"/>
          </a:p>
        </p:txBody>
      </p:sp>
    </p:spTree>
    <p:extLst>
      <p:ext uri="{BB962C8B-B14F-4D97-AF65-F5344CB8AC3E}">
        <p14:creationId xmlns:p14="http://schemas.microsoft.com/office/powerpoint/2010/main" val="2635565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3A823-468A-9C47-9812-ADBC02BFFBE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2F5EE80-D8D9-1464-827E-59A44C6421A8}"/>
              </a:ext>
            </a:extLst>
          </p:cNvPr>
          <p:cNvSpPr>
            <a:spLocks noGrp="1"/>
          </p:cNvSpPr>
          <p:nvPr>
            <p:ph idx="1"/>
          </p:nvPr>
        </p:nvSpPr>
        <p:spPr/>
        <p:txBody>
          <a:bodyPr/>
          <a:lstStyle/>
          <a:p>
            <a:r>
              <a:rPr lang="en-US" b="1" dirty="0">
                <a:effectLst/>
              </a:rPr>
              <a:t>Future Research Directions</a:t>
            </a:r>
            <a:endParaRPr lang="en-US" b="1" dirty="0"/>
          </a:p>
          <a:p>
            <a:pPr>
              <a:buFont typeface="Arial" panose="020B0604020202020204" pitchFamily="34" charset="0"/>
              <a:buChar char="•"/>
            </a:pPr>
            <a:r>
              <a:rPr lang="en-US" dirty="0">
                <a:effectLst/>
              </a:rPr>
              <a:t>The evaluation and optimization process opens up several avenues for future research.</a:t>
            </a:r>
          </a:p>
          <a:p>
            <a:pPr>
              <a:buFont typeface="Arial" panose="020B0604020202020204" pitchFamily="34" charset="0"/>
              <a:buChar char="•"/>
            </a:pPr>
            <a:r>
              <a:rPr lang="en-US" dirty="0">
                <a:effectLst/>
              </a:rPr>
              <a:t>Further exploration of computational modeling techniques can uncover additional insights into perception and cognition, leading to even more effective data visualizations.</a:t>
            </a:r>
          </a:p>
          <a:p>
            <a:pPr marL="0" indent="0">
              <a:buNone/>
            </a:pPr>
            <a:r>
              <a:rPr lang="en-US" b="1" dirty="0">
                <a:effectLst/>
              </a:rPr>
              <a:t>Real-World Applications</a:t>
            </a:r>
            <a:endParaRPr lang="en-US" b="1" dirty="0"/>
          </a:p>
          <a:p>
            <a:pPr>
              <a:buFont typeface="Arial" panose="020B0604020202020204" pitchFamily="34" charset="0"/>
              <a:buChar char="•"/>
            </a:pPr>
            <a:r>
              <a:rPr lang="en-US" dirty="0">
                <a:effectLst/>
              </a:rPr>
              <a:t>The findings from this process have direct implications for real-world applications.</a:t>
            </a:r>
          </a:p>
          <a:p>
            <a:pPr>
              <a:buFont typeface="Arial" panose="020B0604020202020204" pitchFamily="34" charset="0"/>
              <a:buChar char="•"/>
            </a:pPr>
            <a:r>
              <a:rPr lang="en-US" dirty="0">
                <a:effectLst/>
              </a:rPr>
              <a:t>Industries such as business intelligence, </a:t>
            </a:r>
            <a:r>
              <a:rPr lang="en-US" dirty="0" err="1">
                <a:effectLst/>
              </a:rPr>
              <a:t>hea</a:t>
            </a:r>
            <a:br>
              <a:rPr lang="en-US" dirty="0">
                <a:effectLst/>
              </a:rPr>
            </a:br>
            <a:r>
              <a:rPr lang="en-US" dirty="0" err="1">
                <a:effectLst/>
              </a:rPr>
              <a:t>lthcare</a:t>
            </a:r>
            <a:r>
              <a:rPr lang="en-US" dirty="0">
                <a:effectLst/>
              </a:rPr>
              <a:t>, and finance can benefit from optimized data visualizations that improve decision-making and communication.</a:t>
            </a:r>
          </a:p>
          <a:p>
            <a:pPr marL="0" indent="0">
              <a:buNone/>
            </a:pPr>
            <a:endParaRPr lang="en-US" dirty="0"/>
          </a:p>
        </p:txBody>
      </p:sp>
    </p:spTree>
    <p:extLst>
      <p:ext uri="{BB962C8B-B14F-4D97-AF65-F5344CB8AC3E}">
        <p14:creationId xmlns:p14="http://schemas.microsoft.com/office/powerpoint/2010/main" val="24268208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73DDC-951D-9318-D433-7EB00214436E}"/>
              </a:ext>
            </a:extLst>
          </p:cNvPr>
          <p:cNvSpPr>
            <a:spLocks noGrp="1"/>
          </p:cNvSpPr>
          <p:nvPr>
            <p:ph type="title"/>
          </p:nvPr>
        </p:nvSpPr>
        <p:spPr/>
        <p:txBody>
          <a:bodyPr>
            <a:normAutofit fontScale="90000"/>
          </a:bodyPr>
          <a:lstStyle/>
          <a:p>
            <a:r>
              <a:rPr lang="en-US" b="1" dirty="0">
                <a:effectLst/>
              </a:rPr>
              <a:t>Evaluation and Optimization of 2D Flow Visualizations</a:t>
            </a:r>
            <a:br>
              <a:rPr lang="en-US" b="1" dirty="0"/>
            </a:br>
            <a:endParaRPr lang="en-US" dirty="0"/>
          </a:p>
        </p:txBody>
      </p:sp>
      <p:sp>
        <p:nvSpPr>
          <p:cNvPr id="3" name="Content Placeholder 2">
            <a:extLst>
              <a:ext uri="{FF2B5EF4-FFF2-40B4-BE49-F238E27FC236}">
                <a16:creationId xmlns:a16="http://schemas.microsoft.com/office/drawing/2014/main" id="{6EC9FB1A-6783-BEFD-2230-717C44976465}"/>
              </a:ext>
            </a:extLst>
          </p:cNvPr>
          <p:cNvSpPr>
            <a:spLocks noGrp="1"/>
          </p:cNvSpPr>
          <p:nvPr>
            <p:ph idx="1"/>
          </p:nvPr>
        </p:nvSpPr>
        <p:spPr/>
        <p:txBody>
          <a:bodyPr/>
          <a:lstStyle/>
          <a:p>
            <a:r>
              <a:rPr lang="en-US" dirty="0">
                <a:effectLst/>
              </a:rPr>
              <a:t>The evaluation and optimization of 2D flow visualizations involve using computational modeling of perception to improve the effectiveness and efficiency of visual representations of flow data.</a:t>
            </a:r>
            <a:endParaRPr lang="en-US" dirty="0"/>
          </a:p>
          <a:p>
            <a:endParaRPr lang="en-US" dirty="0"/>
          </a:p>
        </p:txBody>
      </p:sp>
    </p:spTree>
    <p:extLst>
      <p:ext uri="{BB962C8B-B14F-4D97-AF65-F5344CB8AC3E}">
        <p14:creationId xmlns:p14="http://schemas.microsoft.com/office/powerpoint/2010/main" val="2908345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7C8E5-91DA-A63B-2BF9-1C0271046F6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983BED1-B8A8-54AA-E33F-30A6ACBAC84F}"/>
              </a:ext>
            </a:extLst>
          </p:cNvPr>
          <p:cNvSpPr>
            <a:spLocks noGrp="1"/>
          </p:cNvSpPr>
          <p:nvPr>
            <p:ph idx="1"/>
          </p:nvPr>
        </p:nvSpPr>
        <p:spPr/>
        <p:txBody>
          <a:bodyPr/>
          <a:lstStyle/>
          <a:p>
            <a:r>
              <a:rPr lang="en-US" b="1" dirty="0">
                <a:effectLst/>
              </a:rPr>
              <a:t>What is Computational Modeling of Vision?</a:t>
            </a:r>
            <a:endParaRPr lang="en-US" b="1" dirty="0"/>
          </a:p>
          <a:p>
            <a:r>
              <a:rPr lang="en-US" dirty="0">
                <a:effectLst/>
              </a:rPr>
              <a:t>Computational modeling of vision is a field that combines computer science and psychology to create mathematical models that simulate human visual perception. These models can be used to understand how humans perceive visual information and to optimize data visualization techniques.</a:t>
            </a:r>
            <a:endParaRPr lang="en-US" dirty="0"/>
          </a:p>
          <a:p>
            <a:pPr marL="0" indent="0">
              <a:buNone/>
            </a:pPr>
            <a:r>
              <a:rPr lang="en-US" b="1" dirty="0">
                <a:effectLst/>
              </a:rPr>
              <a:t>Application to Data Visualization Optimization</a:t>
            </a:r>
            <a:endParaRPr lang="en-US" b="1" dirty="0"/>
          </a:p>
          <a:p>
            <a:r>
              <a:rPr lang="en-US" dirty="0">
                <a:effectLst/>
              </a:rPr>
              <a:t>Computational modeling of vision can be applied to optimize data visualization techniques by taking into account human perceptual abilities and limitations. By using these models, we can design visualizations that are more effective in conveying information and facilitating understanding.</a:t>
            </a:r>
            <a:endParaRPr lang="en-US" dirty="0"/>
          </a:p>
          <a:p>
            <a:pPr marL="0" indent="0">
              <a:buNone/>
            </a:pPr>
            <a:endParaRPr lang="en-US" dirty="0"/>
          </a:p>
        </p:txBody>
      </p:sp>
    </p:spTree>
    <p:extLst>
      <p:ext uri="{BB962C8B-B14F-4D97-AF65-F5344CB8AC3E}">
        <p14:creationId xmlns:p14="http://schemas.microsoft.com/office/powerpoint/2010/main" val="573189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365CE-3D77-7ED2-CF02-141EE1DBF2CE}"/>
              </a:ext>
            </a:extLst>
          </p:cNvPr>
          <p:cNvSpPr>
            <a:spLocks noGrp="1"/>
          </p:cNvSpPr>
          <p:nvPr>
            <p:ph type="title"/>
          </p:nvPr>
        </p:nvSpPr>
        <p:spPr>
          <a:xfrm>
            <a:off x="143400" y="31813"/>
            <a:ext cx="9622900" cy="724688"/>
          </a:xfrm>
        </p:spPr>
        <p:txBody>
          <a:bodyPr/>
          <a:lstStyle/>
          <a:p>
            <a:r>
              <a:rPr lang="en-US" dirty="0"/>
              <a:t>Agenda</a:t>
            </a:r>
          </a:p>
        </p:txBody>
      </p:sp>
      <p:cxnSp>
        <p:nvCxnSpPr>
          <p:cNvPr id="5" name="Straight Connector 4">
            <a:extLst>
              <a:ext uri="{FF2B5EF4-FFF2-40B4-BE49-F238E27FC236}">
                <a16:creationId xmlns:a16="http://schemas.microsoft.com/office/drawing/2014/main" id="{00364DE9-BC6E-A605-B64B-6B88D0DE9EFC}"/>
              </a:ext>
            </a:extLst>
          </p:cNvPr>
          <p:cNvCxnSpPr>
            <a:cxnSpLocks/>
          </p:cNvCxnSpPr>
          <p:nvPr/>
        </p:nvCxnSpPr>
        <p:spPr>
          <a:xfrm>
            <a:off x="845540" y="1097025"/>
            <a:ext cx="0" cy="724687"/>
          </a:xfrm>
          <a:prstGeom prst="line">
            <a:avLst/>
          </a:prstGeom>
          <a:ln w="44450"/>
        </p:spPr>
        <p:style>
          <a:lnRef idx="1">
            <a:schemeClr val="accent2"/>
          </a:lnRef>
          <a:fillRef idx="0">
            <a:schemeClr val="accent2"/>
          </a:fillRef>
          <a:effectRef idx="0">
            <a:schemeClr val="accent2"/>
          </a:effectRef>
          <a:fontRef idx="minor">
            <a:schemeClr val="tx1"/>
          </a:fontRef>
        </p:style>
      </p:cxnSp>
      <p:sp>
        <p:nvSpPr>
          <p:cNvPr id="3" name="Content Placeholder 2">
            <a:extLst>
              <a:ext uri="{FF2B5EF4-FFF2-40B4-BE49-F238E27FC236}">
                <a16:creationId xmlns:a16="http://schemas.microsoft.com/office/drawing/2014/main" id="{EBA80A92-E4E8-3922-1CE8-AEB637E9760C}"/>
              </a:ext>
            </a:extLst>
          </p:cNvPr>
          <p:cNvSpPr>
            <a:spLocks noGrp="1"/>
          </p:cNvSpPr>
          <p:nvPr>
            <p:ph idx="1"/>
          </p:nvPr>
        </p:nvSpPr>
        <p:spPr>
          <a:xfrm>
            <a:off x="875367" y="1046462"/>
            <a:ext cx="2293133" cy="724687"/>
          </a:xfrm>
        </p:spPr>
        <p:txBody>
          <a:bodyPr anchor="t" anchorCtr="0">
            <a:normAutofit/>
          </a:bodyPr>
          <a:lstStyle/>
          <a:p>
            <a:pPr marL="0" indent="0">
              <a:buNone/>
            </a:pPr>
            <a:r>
              <a:rPr lang="en-US" sz="2400" dirty="0">
                <a:latin typeface="Aptos" panose="020B0004020202020204" pitchFamily="34" charset="0"/>
              </a:rPr>
              <a:t>Introduction</a:t>
            </a:r>
          </a:p>
          <a:p>
            <a:pPr marL="0" indent="0">
              <a:buNone/>
            </a:pPr>
            <a:endParaRPr lang="en-US" sz="2000" dirty="0">
              <a:latin typeface="Aptos" panose="020B0004020202020204" pitchFamily="34" charset="0"/>
            </a:endParaRPr>
          </a:p>
          <a:p>
            <a:pPr marL="0" indent="0">
              <a:buNone/>
            </a:pPr>
            <a:endParaRPr lang="en-US" sz="2000" dirty="0">
              <a:latin typeface="Aptos" panose="020B0004020202020204" pitchFamily="34" charset="0"/>
            </a:endParaRPr>
          </a:p>
        </p:txBody>
      </p:sp>
      <p:sp>
        <p:nvSpPr>
          <p:cNvPr id="13" name="TextBox 12">
            <a:extLst>
              <a:ext uri="{FF2B5EF4-FFF2-40B4-BE49-F238E27FC236}">
                <a16:creationId xmlns:a16="http://schemas.microsoft.com/office/drawing/2014/main" id="{1AD84A5A-EA6B-B7B1-1871-DE6D9B633747}"/>
              </a:ext>
            </a:extLst>
          </p:cNvPr>
          <p:cNvSpPr txBox="1"/>
          <p:nvPr/>
        </p:nvSpPr>
        <p:spPr>
          <a:xfrm>
            <a:off x="285163" y="1084523"/>
            <a:ext cx="501643" cy="400110"/>
          </a:xfrm>
          <a:prstGeom prst="rect">
            <a:avLst/>
          </a:prstGeom>
        </p:spPr>
        <p:txBody>
          <a:bodyPr vert="horz" lIns="91440" tIns="45720" rIns="91440" bIns="45720" rtlCol="0" anchor="t" anchorCtr="0">
            <a:normAutofit/>
          </a:bodyPr>
          <a:lstStyle>
            <a:lvl1pPr indent="0">
              <a:spcBef>
                <a:spcPts val="0"/>
              </a:spcBef>
              <a:spcAft>
                <a:spcPts val="1000"/>
              </a:spcAft>
              <a:buClr>
                <a:schemeClr val="tx1"/>
              </a:buClr>
              <a:buSzPct val="100000"/>
              <a:buFont typeface="Arial"/>
              <a:buNone/>
              <a:defRPr sz="2000" cap="none">
                <a:effectLst/>
                <a:latin typeface="Aptos" panose="020B0004020202020204" pitchFamily="34" charset="0"/>
              </a:defRPr>
            </a:lvl1pPr>
            <a:lvl2pPr marL="742950" indent="-285750">
              <a:spcBef>
                <a:spcPts val="0"/>
              </a:spcBef>
              <a:spcAft>
                <a:spcPts val="1000"/>
              </a:spcAft>
              <a:buClr>
                <a:schemeClr val="tx1"/>
              </a:buClr>
              <a:buSzPct val="100000"/>
              <a:buFont typeface="Arial"/>
              <a:buChar char="•"/>
              <a:defRPr sz="1600" cap="none">
                <a:effectLst/>
              </a:defRPr>
            </a:lvl2pPr>
            <a:lvl3pPr marL="1200150" indent="-285750">
              <a:spcBef>
                <a:spcPts val="0"/>
              </a:spcBef>
              <a:spcAft>
                <a:spcPts val="1000"/>
              </a:spcAft>
              <a:buClr>
                <a:schemeClr val="tx1"/>
              </a:buClr>
              <a:buSzPct val="100000"/>
              <a:buFont typeface="Arial"/>
              <a:buChar char="•"/>
              <a:defRPr sz="1400" cap="none">
                <a:effectLst/>
              </a:defRPr>
            </a:lvl3pPr>
            <a:lvl4pPr marL="1543050" indent="-171450">
              <a:spcBef>
                <a:spcPts val="0"/>
              </a:spcBef>
              <a:spcAft>
                <a:spcPts val="1000"/>
              </a:spcAft>
              <a:buClr>
                <a:schemeClr val="tx1"/>
              </a:buClr>
              <a:buSzPct val="100000"/>
              <a:buFont typeface="Arial"/>
              <a:buChar char="•"/>
              <a:defRPr sz="1200" cap="none">
                <a:effectLst/>
              </a:defRPr>
            </a:lvl4pPr>
            <a:lvl5pPr marL="2000250" indent="-171450">
              <a:spcBef>
                <a:spcPts val="0"/>
              </a:spcBef>
              <a:spcAft>
                <a:spcPts val="1000"/>
              </a:spcAft>
              <a:buClr>
                <a:schemeClr val="tx1"/>
              </a:buClr>
              <a:buSzPct val="100000"/>
              <a:buFont typeface="Arial"/>
              <a:buChar char="•"/>
              <a:defRPr sz="1200" cap="none">
                <a:effectLst/>
              </a:defRPr>
            </a:lvl5pPr>
            <a:lvl6pPr marL="2514600" indent="-228600">
              <a:spcBef>
                <a:spcPts val="0"/>
              </a:spcBef>
              <a:spcAft>
                <a:spcPts val="1000"/>
              </a:spcAft>
              <a:buClr>
                <a:schemeClr val="tx1"/>
              </a:buClr>
              <a:buSzPct val="100000"/>
              <a:buFont typeface="Arial"/>
              <a:buChar char="•"/>
              <a:defRPr sz="1200" cap="none">
                <a:effectLst/>
              </a:defRPr>
            </a:lvl6pPr>
            <a:lvl7pPr marL="2971800" indent="-228600">
              <a:spcBef>
                <a:spcPts val="0"/>
              </a:spcBef>
              <a:spcAft>
                <a:spcPts val="1000"/>
              </a:spcAft>
              <a:buClr>
                <a:schemeClr val="tx1"/>
              </a:buClr>
              <a:buSzPct val="100000"/>
              <a:buFont typeface="Arial"/>
              <a:buChar char="•"/>
              <a:defRPr sz="1200" cap="none">
                <a:effectLst/>
              </a:defRPr>
            </a:lvl7pPr>
            <a:lvl8pPr marL="3429000" indent="-228600">
              <a:spcBef>
                <a:spcPts val="0"/>
              </a:spcBef>
              <a:spcAft>
                <a:spcPts val="1000"/>
              </a:spcAft>
              <a:buClr>
                <a:schemeClr val="tx1"/>
              </a:buClr>
              <a:buSzPct val="100000"/>
              <a:buFont typeface="Arial"/>
              <a:buChar char="•"/>
              <a:defRPr sz="1200" cap="none">
                <a:effectLst/>
              </a:defRPr>
            </a:lvl8pPr>
            <a:lvl9pPr marL="3886200" indent="-228600">
              <a:spcBef>
                <a:spcPts val="0"/>
              </a:spcBef>
              <a:spcAft>
                <a:spcPts val="1000"/>
              </a:spcAft>
              <a:buClr>
                <a:schemeClr val="tx1"/>
              </a:buClr>
              <a:buSzPct val="100000"/>
              <a:buFont typeface="Arial"/>
              <a:buChar char="•"/>
              <a:defRPr sz="1200" cap="none">
                <a:effectLst/>
              </a:defRPr>
            </a:lvl9pPr>
          </a:lstStyle>
          <a:p>
            <a:r>
              <a:rPr lang="en-US" dirty="0"/>
              <a:t>01</a:t>
            </a:r>
          </a:p>
        </p:txBody>
      </p:sp>
      <p:cxnSp>
        <p:nvCxnSpPr>
          <p:cNvPr id="15" name="Straight Connector 14">
            <a:extLst>
              <a:ext uri="{FF2B5EF4-FFF2-40B4-BE49-F238E27FC236}">
                <a16:creationId xmlns:a16="http://schemas.microsoft.com/office/drawing/2014/main" id="{7B735C57-4EFE-E6B2-A095-154440AA45A8}"/>
              </a:ext>
            </a:extLst>
          </p:cNvPr>
          <p:cNvCxnSpPr>
            <a:cxnSpLocks/>
          </p:cNvCxnSpPr>
          <p:nvPr/>
        </p:nvCxnSpPr>
        <p:spPr>
          <a:xfrm>
            <a:off x="3666420" y="1072654"/>
            <a:ext cx="0" cy="806208"/>
          </a:xfrm>
          <a:prstGeom prst="line">
            <a:avLst/>
          </a:prstGeom>
          <a:ln w="44450"/>
        </p:spPr>
        <p:style>
          <a:lnRef idx="1">
            <a:schemeClr val="accent2"/>
          </a:lnRef>
          <a:fillRef idx="0">
            <a:schemeClr val="accent2"/>
          </a:fillRef>
          <a:effectRef idx="0">
            <a:schemeClr val="accent2"/>
          </a:effectRef>
          <a:fontRef idx="minor">
            <a:schemeClr val="tx1"/>
          </a:fontRef>
        </p:style>
      </p:cxnSp>
      <p:sp>
        <p:nvSpPr>
          <p:cNvPr id="16" name="Content Placeholder 2">
            <a:extLst>
              <a:ext uri="{FF2B5EF4-FFF2-40B4-BE49-F238E27FC236}">
                <a16:creationId xmlns:a16="http://schemas.microsoft.com/office/drawing/2014/main" id="{0EBB4D0B-D8BE-E623-2E40-F2816DB7746A}"/>
              </a:ext>
            </a:extLst>
          </p:cNvPr>
          <p:cNvSpPr txBox="1">
            <a:spLocks/>
          </p:cNvSpPr>
          <p:nvPr/>
        </p:nvSpPr>
        <p:spPr>
          <a:xfrm>
            <a:off x="3677195" y="964939"/>
            <a:ext cx="3796755" cy="599967"/>
          </a:xfrm>
          <a:prstGeom prst="rect">
            <a:avLst/>
          </a:prstGeom>
        </p:spPr>
        <p:txBody>
          <a:bodyPr vert="horz" lIns="91440" tIns="45720" rIns="91440" bIns="45720" rtlCol="0" anchor="t" anchorCtr="0">
            <a:normAutofit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indent="0">
              <a:buFont typeface="Arial"/>
              <a:buNone/>
            </a:pPr>
            <a:r>
              <a:rPr lang="en-US" sz="2600" dirty="0">
                <a:latin typeface="Aptos" panose="020B0004020202020204" pitchFamily="34" charset="0"/>
              </a:rPr>
              <a:t>About Research paper</a:t>
            </a:r>
          </a:p>
          <a:p>
            <a:pPr lvl="1">
              <a:buFont typeface="Wingdings" panose="05000000000000000000" pitchFamily="2" charset="2"/>
              <a:buChar char="ü"/>
            </a:pPr>
            <a:endParaRPr lang="en-US" sz="1400" dirty="0">
              <a:latin typeface="Aptos" panose="020B0004020202020204" pitchFamily="34" charset="0"/>
            </a:endParaRPr>
          </a:p>
          <a:p>
            <a:pPr marL="0" indent="0">
              <a:buFont typeface="Arial"/>
              <a:buNone/>
            </a:pPr>
            <a:endParaRPr lang="en-US" sz="2000" dirty="0">
              <a:latin typeface="Aptos" panose="020B0004020202020204" pitchFamily="34" charset="0"/>
            </a:endParaRPr>
          </a:p>
          <a:p>
            <a:pPr marL="0" indent="0">
              <a:buFont typeface="Arial"/>
              <a:buNone/>
            </a:pPr>
            <a:endParaRPr lang="en-US" sz="1600" dirty="0">
              <a:latin typeface="Aptos" panose="020B0004020202020204" pitchFamily="34" charset="0"/>
            </a:endParaRPr>
          </a:p>
          <a:p>
            <a:pPr marL="0" indent="0">
              <a:buFont typeface="Arial"/>
              <a:buNone/>
            </a:pPr>
            <a:endParaRPr lang="en-US" sz="2000" dirty="0">
              <a:latin typeface="Aptos" panose="020B0004020202020204" pitchFamily="34" charset="0"/>
            </a:endParaRPr>
          </a:p>
        </p:txBody>
      </p:sp>
      <p:sp>
        <p:nvSpPr>
          <p:cNvPr id="17" name="TextBox 16">
            <a:extLst>
              <a:ext uri="{FF2B5EF4-FFF2-40B4-BE49-F238E27FC236}">
                <a16:creationId xmlns:a16="http://schemas.microsoft.com/office/drawing/2014/main" id="{4DFEB985-8D5E-B211-AA65-CAC5324E690D}"/>
              </a:ext>
            </a:extLst>
          </p:cNvPr>
          <p:cNvSpPr txBox="1"/>
          <p:nvPr/>
        </p:nvSpPr>
        <p:spPr>
          <a:xfrm>
            <a:off x="3112393" y="1034752"/>
            <a:ext cx="501643" cy="400110"/>
          </a:xfrm>
          <a:prstGeom prst="rect">
            <a:avLst/>
          </a:prstGeom>
        </p:spPr>
        <p:txBody>
          <a:bodyPr vert="horz" lIns="91440" tIns="45720" rIns="91440" bIns="45720" rtlCol="0" anchor="t" anchorCtr="0">
            <a:normAutofit/>
          </a:bodyPr>
          <a:lstStyle>
            <a:lvl1pPr indent="0">
              <a:spcBef>
                <a:spcPts val="0"/>
              </a:spcBef>
              <a:spcAft>
                <a:spcPts val="1000"/>
              </a:spcAft>
              <a:buClr>
                <a:schemeClr val="tx1"/>
              </a:buClr>
              <a:buSzPct val="100000"/>
              <a:buFont typeface="Arial"/>
              <a:buNone/>
              <a:defRPr sz="2000" cap="none">
                <a:effectLst/>
                <a:latin typeface="Aptos" panose="020B0004020202020204" pitchFamily="34" charset="0"/>
              </a:defRPr>
            </a:lvl1pPr>
            <a:lvl2pPr marL="742950" indent="-285750">
              <a:spcBef>
                <a:spcPts val="0"/>
              </a:spcBef>
              <a:spcAft>
                <a:spcPts val="1000"/>
              </a:spcAft>
              <a:buClr>
                <a:schemeClr val="tx1"/>
              </a:buClr>
              <a:buSzPct val="100000"/>
              <a:buFont typeface="Arial"/>
              <a:buChar char="•"/>
              <a:defRPr sz="1600" cap="none">
                <a:effectLst/>
              </a:defRPr>
            </a:lvl2pPr>
            <a:lvl3pPr marL="1200150" indent="-285750">
              <a:spcBef>
                <a:spcPts val="0"/>
              </a:spcBef>
              <a:spcAft>
                <a:spcPts val="1000"/>
              </a:spcAft>
              <a:buClr>
                <a:schemeClr val="tx1"/>
              </a:buClr>
              <a:buSzPct val="100000"/>
              <a:buFont typeface="Arial"/>
              <a:buChar char="•"/>
              <a:defRPr sz="1400" cap="none">
                <a:effectLst/>
              </a:defRPr>
            </a:lvl3pPr>
            <a:lvl4pPr marL="1543050" indent="-171450">
              <a:spcBef>
                <a:spcPts val="0"/>
              </a:spcBef>
              <a:spcAft>
                <a:spcPts val="1000"/>
              </a:spcAft>
              <a:buClr>
                <a:schemeClr val="tx1"/>
              </a:buClr>
              <a:buSzPct val="100000"/>
              <a:buFont typeface="Arial"/>
              <a:buChar char="•"/>
              <a:defRPr sz="1200" cap="none">
                <a:effectLst/>
              </a:defRPr>
            </a:lvl4pPr>
            <a:lvl5pPr marL="2000250" indent="-171450">
              <a:spcBef>
                <a:spcPts val="0"/>
              </a:spcBef>
              <a:spcAft>
                <a:spcPts val="1000"/>
              </a:spcAft>
              <a:buClr>
                <a:schemeClr val="tx1"/>
              </a:buClr>
              <a:buSzPct val="100000"/>
              <a:buFont typeface="Arial"/>
              <a:buChar char="•"/>
              <a:defRPr sz="1200" cap="none">
                <a:effectLst/>
              </a:defRPr>
            </a:lvl5pPr>
            <a:lvl6pPr marL="2514600" indent="-228600">
              <a:spcBef>
                <a:spcPts val="0"/>
              </a:spcBef>
              <a:spcAft>
                <a:spcPts val="1000"/>
              </a:spcAft>
              <a:buClr>
                <a:schemeClr val="tx1"/>
              </a:buClr>
              <a:buSzPct val="100000"/>
              <a:buFont typeface="Arial"/>
              <a:buChar char="•"/>
              <a:defRPr sz="1200" cap="none">
                <a:effectLst/>
              </a:defRPr>
            </a:lvl6pPr>
            <a:lvl7pPr marL="2971800" indent="-228600">
              <a:spcBef>
                <a:spcPts val="0"/>
              </a:spcBef>
              <a:spcAft>
                <a:spcPts val="1000"/>
              </a:spcAft>
              <a:buClr>
                <a:schemeClr val="tx1"/>
              </a:buClr>
              <a:buSzPct val="100000"/>
              <a:buFont typeface="Arial"/>
              <a:buChar char="•"/>
              <a:defRPr sz="1200" cap="none">
                <a:effectLst/>
              </a:defRPr>
            </a:lvl7pPr>
            <a:lvl8pPr marL="3429000" indent="-228600">
              <a:spcBef>
                <a:spcPts val="0"/>
              </a:spcBef>
              <a:spcAft>
                <a:spcPts val="1000"/>
              </a:spcAft>
              <a:buClr>
                <a:schemeClr val="tx1"/>
              </a:buClr>
              <a:buSzPct val="100000"/>
              <a:buFont typeface="Arial"/>
              <a:buChar char="•"/>
              <a:defRPr sz="1200" cap="none">
                <a:effectLst/>
              </a:defRPr>
            </a:lvl8pPr>
            <a:lvl9pPr marL="3886200" indent="-228600">
              <a:spcBef>
                <a:spcPts val="0"/>
              </a:spcBef>
              <a:spcAft>
                <a:spcPts val="1000"/>
              </a:spcAft>
              <a:buClr>
                <a:schemeClr val="tx1"/>
              </a:buClr>
              <a:buSzPct val="100000"/>
              <a:buFont typeface="Arial"/>
              <a:buChar char="•"/>
              <a:defRPr sz="1200" cap="none">
                <a:effectLst/>
              </a:defRPr>
            </a:lvl9pPr>
          </a:lstStyle>
          <a:p>
            <a:r>
              <a:rPr lang="en-US" dirty="0"/>
              <a:t>02</a:t>
            </a:r>
          </a:p>
        </p:txBody>
      </p:sp>
      <p:cxnSp>
        <p:nvCxnSpPr>
          <p:cNvPr id="18" name="Straight Connector 17">
            <a:extLst>
              <a:ext uri="{FF2B5EF4-FFF2-40B4-BE49-F238E27FC236}">
                <a16:creationId xmlns:a16="http://schemas.microsoft.com/office/drawing/2014/main" id="{267DEC10-4799-8500-3358-9AFAF86F04F1}"/>
              </a:ext>
            </a:extLst>
          </p:cNvPr>
          <p:cNvCxnSpPr>
            <a:cxnSpLocks/>
          </p:cNvCxnSpPr>
          <p:nvPr/>
        </p:nvCxnSpPr>
        <p:spPr>
          <a:xfrm>
            <a:off x="8135348" y="1018781"/>
            <a:ext cx="0" cy="724687"/>
          </a:xfrm>
          <a:prstGeom prst="line">
            <a:avLst/>
          </a:prstGeom>
          <a:ln w="44450"/>
        </p:spPr>
        <p:style>
          <a:lnRef idx="1">
            <a:schemeClr val="accent2"/>
          </a:lnRef>
          <a:fillRef idx="0">
            <a:schemeClr val="accent2"/>
          </a:fillRef>
          <a:effectRef idx="0">
            <a:schemeClr val="accent2"/>
          </a:effectRef>
          <a:fontRef idx="minor">
            <a:schemeClr val="tx1"/>
          </a:fontRef>
        </p:style>
      </p:cxnSp>
      <p:sp>
        <p:nvSpPr>
          <p:cNvPr id="19" name="Content Placeholder 2">
            <a:extLst>
              <a:ext uri="{FF2B5EF4-FFF2-40B4-BE49-F238E27FC236}">
                <a16:creationId xmlns:a16="http://schemas.microsoft.com/office/drawing/2014/main" id="{D6633763-EF18-57C6-DFB4-3672A8272F43}"/>
              </a:ext>
            </a:extLst>
          </p:cNvPr>
          <p:cNvSpPr txBox="1">
            <a:spLocks/>
          </p:cNvSpPr>
          <p:nvPr/>
        </p:nvSpPr>
        <p:spPr>
          <a:xfrm>
            <a:off x="8135348" y="972030"/>
            <a:ext cx="3682586" cy="938282"/>
          </a:xfrm>
          <a:prstGeom prst="rect">
            <a:avLst/>
          </a:prstGeom>
        </p:spPr>
        <p:txBody>
          <a:bodyPr vert="horz" lIns="91440" tIns="45720" rIns="91440" bIns="45720" rtlCol="0" anchor="t" anchorCtr="0">
            <a:normAutofit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indent="0">
              <a:buNone/>
            </a:pPr>
            <a:r>
              <a:rPr lang="en-US" sz="2400" dirty="0"/>
              <a:t>Understanding the Visual System</a:t>
            </a:r>
          </a:p>
          <a:p>
            <a:pPr>
              <a:buFont typeface="Wingdings" panose="05000000000000000000" pitchFamily="2" charset="2"/>
              <a:buChar char="ü"/>
            </a:pPr>
            <a:endParaRPr lang="en-US" sz="1400" dirty="0">
              <a:latin typeface="Aptos" panose="020B0004020202020204" pitchFamily="34" charset="0"/>
            </a:endParaRPr>
          </a:p>
          <a:p>
            <a:pPr marL="0" indent="0">
              <a:buFont typeface="Arial"/>
              <a:buNone/>
            </a:pPr>
            <a:endParaRPr lang="en-US" sz="2000" dirty="0">
              <a:latin typeface="Aptos" panose="020B0004020202020204" pitchFamily="34" charset="0"/>
            </a:endParaRPr>
          </a:p>
          <a:p>
            <a:pPr marL="0" indent="0">
              <a:buFont typeface="Arial"/>
              <a:buNone/>
            </a:pPr>
            <a:endParaRPr lang="en-US" sz="2000" dirty="0">
              <a:latin typeface="Aptos" panose="020B0004020202020204" pitchFamily="34" charset="0"/>
            </a:endParaRPr>
          </a:p>
        </p:txBody>
      </p:sp>
      <p:sp>
        <p:nvSpPr>
          <p:cNvPr id="20" name="TextBox 19">
            <a:extLst>
              <a:ext uri="{FF2B5EF4-FFF2-40B4-BE49-F238E27FC236}">
                <a16:creationId xmlns:a16="http://schemas.microsoft.com/office/drawing/2014/main" id="{7C8ED9DA-1DF4-5435-4B82-CAC24568B34E}"/>
              </a:ext>
            </a:extLst>
          </p:cNvPr>
          <p:cNvSpPr txBox="1"/>
          <p:nvPr/>
        </p:nvSpPr>
        <p:spPr>
          <a:xfrm>
            <a:off x="7570544" y="1010091"/>
            <a:ext cx="501643" cy="400110"/>
          </a:xfrm>
          <a:prstGeom prst="rect">
            <a:avLst/>
          </a:prstGeom>
        </p:spPr>
        <p:txBody>
          <a:bodyPr vert="horz" lIns="91440" tIns="45720" rIns="91440" bIns="45720" rtlCol="0" anchor="t" anchorCtr="0">
            <a:normAutofit/>
          </a:bodyPr>
          <a:lstStyle>
            <a:lvl1pPr indent="0">
              <a:spcBef>
                <a:spcPts val="0"/>
              </a:spcBef>
              <a:spcAft>
                <a:spcPts val="1000"/>
              </a:spcAft>
              <a:buClr>
                <a:schemeClr val="tx1"/>
              </a:buClr>
              <a:buSzPct val="100000"/>
              <a:buFont typeface="Arial"/>
              <a:buNone/>
              <a:defRPr sz="2000" cap="none">
                <a:effectLst/>
                <a:latin typeface="Aptos" panose="020B0004020202020204" pitchFamily="34" charset="0"/>
              </a:defRPr>
            </a:lvl1pPr>
            <a:lvl2pPr marL="742950" indent="-285750">
              <a:spcBef>
                <a:spcPts val="0"/>
              </a:spcBef>
              <a:spcAft>
                <a:spcPts val="1000"/>
              </a:spcAft>
              <a:buClr>
                <a:schemeClr val="tx1"/>
              </a:buClr>
              <a:buSzPct val="100000"/>
              <a:buFont typeface="Arial"/>
              <a:buChar char="•"/>
              <a:defRPr sz="1600" cap="none">
                <a:effectLst/>
              </a:defRPr>
            </a:lvl2pPr>
            <a:lvl3pPr marL="1200150" indent="-285750">
              <a:spcBef>
                <a:spcPts val="0"/>
              </a:spcBef>
              <a:spcAft>
                <a:spcPts val="1000"/>
              </a:spcAft>
              <a:buClr>
                <a:schemeClr val="tx1"/>
              </a:buClr>
              <a:buSzPct val="100000"/>
              <a:buFont typeface="Arial"/>
              <a:buChar char="•"/>
              <a:defRPr sz="1400" cap="none">
                <a:effectLst/>
              </a:defRPr>
            </a:lvl3pPr>
            <a:lvl4pPr marL="1543050" indent="-171450">
              <a:spcBef>
                <a:spcPts val="0"/>
              </a:spcBef>
              <a:spcAft>
                <a:spcPts val="1000"/>
              </a:spcAft>
              <a:buClr>
                <a:schemeClr val="tx1"/>
              </a:buClr>
              <a:buSzPct val="100000"/>
              <a:buFont typeface="Arial"/>
              <a:buChar char="•"/>
              <a:defRPr sz="1200" cap="none">
                <a:effectLst/>
              </a:defRPr>
            </a:lvl4pPr>
            <a:lvl5pPr marL="2000250" indent="-171450">
              <a:spcBef>
                <a:spcPts val="0"/>
              </a:spcBef>
              <a:spcAft>
                <a:spcPts val="1000"/>
              </a:spcAft>
              <a:buClr>
                <a:schemeClr val="tx1"/>
              </a:buClr>
              <a:buSzPct val="100000"/>
              <a:buFont typeface="Arial"/>
              <a:buChar char="•"/>
              <a:defRPr sz="1200" cap="none">
                <a:effectLst/>
              </a:defRPr>
            </a:lvl5pPr>
            <a:lvl6pPr marL="2514600" indent="-228600">
              <a:spcBef>
                <a:spcPts val="0"/>
              </a:spcBef>
              <a:spcAft>
                <a:spcPts val="1000"/>
              </a:spcAft>
              <a:buClr>
                <a:schemeClr val="tx1"/>
              </a:buClr>
              <a:buSzPct val="100000"/>
              <a:buFont typeface="Arial"/>
              <a:buChar char="•"/>
              <a:defRPr sz="1200" cap="none">
                <a:effectLst/>
              </a:defRPr>
            </a:lvl6pPr>
            <a:lvl7pPr marL="2971800" indent="-228600">
              <a:spcBef>
                <a:spcPts val="0"/>
              </a:spcBef>
              <a:spcAft>
                <a:spcPts val="1000"/>
              </a:spcAft>
              <a:buClr>
                <a:schemeClr val="tx1"/>
              </a:buClr>
              <a:buSzPct val="100000"/>
              <a:buFont typeface="Arial"/>
              <a:buChar char="•"/>
              <a:defRPr sz="1200" cap="none">
                <a:effectLst/>
              </a:defRPr>
            </a:lvl7pPr>
            <a:lvl8pPr marL="3429000" indent="-228600">
              <a:spcBef>
                <a:spcPts val="0"/>
              </a:spcBef>
              <a:spcAft>
                <a:spcPts val="1000"/>
              </a:spcAft>
              <a:buClr>
                <a:schemeClr val="tx1"/>
              </a:buClr>
              <a:buSzPct val="100000"/>
              <a:buFont typeface="Arial"/>
              <a:buChar char="•"/>
              <a:defRPr sz="1200" cap="none">
                <a:effectLst/>
              </a:defRPr>
            </a:lvl8pPr>
            <a:lvl9pPr marL="3886200" indent="-228600">
              <a:spcBef>
                <a:spcPts val="0"/>
              </a:spcBef>
              <a:spcAft>
                <a:spcPts val="1000"/>
              </a:spcAft>
              <a:buClr>
                <a:schemeClr val="tx1"/>
              </a:buClr>
              <a:buSzPct val="100000"/>
              <a:buFont typeface="Arial"/>
              <a:buChar char="•"/>
              <a:defRPr sz="1200" cap="none">
                <a:effectLst/>
              </a:defRPr>
            </a:lvl9pPr>
          </a:lstStyle>
          <a:p>
            <a:r>
              <a:rPr lang="en-US" dirty="0"/>
              <a:t>03</a:t>
            </a:r>
          </a:p>
        </p:txBody>
      </p:sp>
      <p:cxnSp>
        <p:nvCxnSpPr>
          <p:cNvPr id="21" name="Straight Connector 20">
            <a:extLst>
              <a:ext uri="{FF2B5EF4-FFF2-40B4-BE49-F238E27FC236}">
                <a16:creationId xmlns:a16="http://schemas.microsoft.com/office/drawing/2014/main" id="{43E740EF-7417-E056-9ED6-629F72068390}"/>
              </a:ext>
            </a:extLst>
          </p:cNvPr>
          <p:cNvCxnSpPr>
            <a:cxnSpLocks/>
          </p:cNvCxnSpPr>
          <p:nvPr/>
        </p:nvCxnSpPr>
        <p:spPr>
          <a:xfrm>
            <a:off x="775690" y="4405375"/>
            <a:ext cx="0" cy="724687"/>
          </a:xfrm>
          <a:prstGeom prst="line">
            <a:avLst/>
          </a:prstGeom>
          <a:ln w="44450"/>
        </p:spPr>
        <p:style>
          <a:lnRef idx="1">
            <a:schemeClr val="accent2"/>
          </a:lnRef>
          <a:fillRef idx="0">
            <a:schemeClr val="accent2"/>
          </a:fillRef>
          <a:effectRef idx="0">
            <a:schemeClr val="accent2"/>
          </a:effectRef>
          <a:fontRef idx="minor">
            <a:schemeClr val="tx1"/>
          </a:fontRef>
        </p:style>
      </p:cxnSp>
      <p:sp>
        <p:nvSpPr>
          <p:cNvPr id="22" name="Content Placeholder 2">
            <a:extLst>
              <a:ext uri="{FF2B5EF4-FFF2-40B4-BE49-F238E27FC236}">
                <a16:creationId xmlns:a16="http://schemas.microsoft.com/office/drawing/2014/main" id="{9AE5FDC7-5E53-25F6-E32F-ED2A65089E3D}"/>
              </a:ext>
            </a:extLst>
          </p:cNvPr>
          <p:cNvSpPr txBox="1">
            <a:spLocks/>
          </p:cNvSpPr>
          <p:nvPr/>
        </p:nvSpPr>
        <p:spPr>
          <a:xfrm>
            <a:off x="780116" y="4335762"/>
            <a:ext cx="2794341" cy="938282"/>
          </a:xfrm>
          <a:prstGeom prst="rect">
            <a:avLst/>
          </a:prstGeom>
        </p:spPr>
        <p:txBody>
          <a:bodyPr vert="horz" lIns="91440" tIns="45720" rIns="91440" bIns="45720" rtlCol="0" anchor="t" anchorCtr="0">
            <a:normAutofit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indent="0">
              <a:buNone/>
            </a:pPr>
            <a:r>
              <a:rPr lang="en-US" sz="2400" dirty="0"/>
              <a:t>Journey Through the Eye</a:t>
            </a:r>
          </a:p>
          <a:p>
            <a:pPr marL="0" indent="0">
              <a:buFont typeface="Arial"/>
              <a:buNone/>
            </a:pPr>
            <a:endParaRPr lang="en-US" sz="2000" dirty="0">
              <a:latin typeface="Aptos" panose="020B0004020202020204" pitchFamily="34" charset="0"/>
            </a:endParaRPr>
          </a:p>
          <a:p>
            <a:pPr marL="0" indent="0">
              <a:buFont typeface="Arial"/>
              <a:buNone/>
            </a:pPr>
            <a:endParaRPr lang="en-US" sz="2000" dirty="0">
              <a:latin typeface="Aptos" panose="020B0004020202020204" pitchFamily="34" charset="0"/>
            </a:endParaRPr>
          </a:p>
        </p:txBody>
      </p:sp>
      <p:sp>
        <p:nvSpPr>
          <p:cNvPr id="23" name="TextBox 22">
            <a:extLst>
              <a:ext uri="{FF2B5EF4-FFF2-40B4-BE49-F238E27FC236}">
                <a16:creationId xmlns:a16="http://schemas.microsoft.com/office/drawing/2014/main" id="{CE446212-8673-946F-8F8B-AB94EA92531B}"/>
              </a:ext>
            </a:extLst>
          </p:cNvPr>
          <p:cNvSpPr txBox="1"/>
          <p:nvPr/>
        </p:nvSpPr>
        <p:spPr>
          <a:xfrm>
            <a:off x="177213" y="4386523"/>
            <a:ext cx="501643" cy="400110"/>
          </a:xfrm>
          <a:prstGeom prst="rect">
            <a:avLst/>
          </a:prstGeom>
        </p:spPr>
        <p:txBody>
          <a:bodyPr vert="horz" lIns="91440" tIns="45720" rIns="91440" bIns="45720" rtlCol="0" anchor="t" anchorCtr="0">
            <a:normAutofit/>
          </a:bodyPr>
          <a:lstStyle>
            <a:lvl1pPr indent="0">
              <a:spcBef>
                <a:spcPts val="0"/>
              </a:spcBef>
              <a:spcAft>
                <a:spcPts val="1000"/>
              </a:spcAft>
              <a:buClr>
                <a:schemeClr val="tx1"/>
              </a:buClr>
              <a:buSzPct val="100000"/>
              <a:buFont typeface="Arial"/>
              <a:buNone/>
              <a:defRPr sz="2000" cap="none">
                <a:effectLst/>
                <a:latin typeface="Aptos" panose="020B0004020202020204" pitchFamily="34" charset="0"/>
              </a:defRPr>
            </a:lvl1pPr>
            <a:lvl2pPr marL="742950" indent="-285750">
              <a:spcBef>
                <a:spcPts val="0"/>
              </a:spcBef>
              <a:spcAft>
                <a:spcPts val="1000"/>
              </a:spcAft>
              <a:buClr>
                <a:schemeClr val="tx1"/>
              </a:buClr>
              <a:buSzPct val="100000"/>
              <a:buFont typeface="Arial"/>
              <a:buChar char="•"/>
              <a:defRPr sz="1600" cap="none">
                <a:effectLst/>
              </a:defRPr>
            </a:lvl2pPr>
            <a:lvl3pPr marL="1200150" indent="-285750">
              <a:spcBef>
                <a:spcPts val="0"/>
              </a:spcBef>
              <a:spcAft>
                <a:spcPts val="1000"/>
              </a:spcAft>
              <a:buClr>
                <a:schemeClr val="tx1"/>
              </a:buClr>
              <a:buSzPct val="100000"/>
              <a:buFont typeface="Arial"/>
              <a:buChar char="•"/>
              <a:defRPr sz="1400" cap="none">
                <a:effectLst/>
              </a:defRPr>
            </a:lvl3pPr>
            <a:lvl4pPr marL="1543050" indent="-171450">
              <a:spcBef>
                <a:spcPts val="0"/>
              </a:spcBef>
              <a:spcAft>
                <a:spcPts val="1000"/>
              </a:spcAft>
              <a:buClr>
                <a:schemeClr val="tx1"/>
              </a:buClr>
              <a:buSzPct val="100000"/>
              <a:buFont typeface="Arial"/>
              <a:buChar char="•"/>
              <a:defRPr sz="1200" cap="none">
                <a:effectLst/>
              </a:defRPr>
            </a:lvl4pPr>
            <a:lvl5pPr marL="2000250" indent="-171450">
              <a:spcBef>
                <a:spcPts val="0"/>
              </a:spcBef>
              <a:spcAft>
                <a:spcPts val="1000"/>
              </a:spcAft>
              <a:buClr>
                <a:schemeClr val="tx1"/>
              </a:buClr>
              <a:buSzPct val="100000"/>
              <a:buFont typeface="Arial"/>
              <a:buChar char="•"/>
              <a:defRPr sz="1200" cap="none">
                <a:effectLst/>
              </a:defRPr>
            </a:lvl5pPr>
            <a:lvl6pPr marL="2514600" indent="-228600">
              <a:spcBef>
                <a:spcPts val="0"/>
              </a:spcBef>
              <a:spcAft>
                <a:spcPts val="1000"/>
              </a:spcAft>
              <a:buClr>
                <a:schemeClr val="tx1"/>
              </a:buClr>
              <a:buSzPct val="100000"/>
              <a:buFont typeface="Arial"/>
              <a:buChar char="•"/>
              <a:defRPr sz="1200" cap="none">
                <a:effectLst/>
              </a:defRPr>
            </a:lvl6pPr>
            <a:lvl7pPr marL="2971800" indent="-228600">
              <a:spcBef>
                <a:spcPts val="0"/>
              </a:spcBef>
              <a:spcAft>
                <a:spcPts val="1000"/>
              </a:spcAft>
              <a:buClr>
                <a:schemeClr val="tx1"/>
              </a:buClr>
              <a:buSzPct val="100000"/>
              <a:buFont typeface="Arial"/>
              <a:buChar char="•"/>
              <a:defRPr sz="1200" cap="none">
                <a:effectLst/>
              </a:defRPr>
            </a:lvl7pPr>
            <a:lvl8pPr marL="3429000" indent="-228600">
              <a:spcBef>
                <a:spcPts val="0"/>
              </a:spcBef>
              <a:spcAft>
                <a:spcPts val="1000"/>
              </a:spcAft>
              <a:buClr>
                <a:schemeClr val="tx1"/>
              </a:buClr>
              <a:buSzPct val="100000"/>
              <a:buFont typeface="Arial"/>
              <a:buChar char="•"/>
              <a:defRPr sz="1200" cap="none">
                <a:effectLst/>
              </a:defRPr>
            </a:lvl8pPr>
            <a:lvl9pPr marL="3886200" indent="-228600">
              <a:spcBef>
                <a:spcPts val="0"/>
              </a:spcBef>
              <a:spcAft>
                <a:spcPts val="1000"/>
              </a:spcAft>
              <a:buClr>
                <a:schemeClr val="tx1"/>
              </a:buClr>
              <a:buSzPct val="100000"/>
              <a:buFont typeface="Arial"/>
              <a:buChar char="•"/>
              <a:defRPr sz="1200" cap="none">
                <a:effectLst/>
              </a:defRPr>
            </a:lvl9pPr>
          </a:lstStyle>
          <a:p>
            <a:r>
              <a:rPr lang="en-US" dirty="0"/>
              <a:t>04</a:t>
            </a:r>
          </a:p>
        </p:txBody>
      </p:sp>
      <p:cxnSp>
        <p:nvCxnSpPr>
          <p:cNvPr id="24" name="Straight Connector 23">
            <a:extLst>
              <a:ext uri="{FF2B5EF4-FFF2-40B4-BE49-F238E27FC236}">
                <a16:creationId xmlns:a16="http://schemas.microsoft.com/office/drawing/2014/main" id="{5C5C47EB-B25A-3BAC-12B0-BC3C9315C0BF}"/>
              </a:ext>
            </a:extLst>
          </p:cNvPr>
          <p:cNvCxnSpPr>
            <a:cxnSpLocks/>
          </p:cNvCxnSpPr>
          <p:nvPr/>
        </p:nvCxnSpPr>
        <p:spPr>
          <a:xfrm>
            <a:off x="4077690" y="4379975"/>
            <a:ext cx="0" cy="724687"/>
          </a:xfrm>
          <a:prstGeom prst="line">
            <a:avLst/>
          </a:prstGeom>
          <a:ln w="44450"/>
        </p:spPr>
        <p:style>
          <a:lnRef idx="1">
            <a:schemeClr val="accent2"/>
          </a:lnRef>
          <a:fillRef idx="0">
            <a:schemeClr val="accent2"/>
          </a:fillRef>
          <a:effectRef idx="0">
            <a:schemeClr val="accent2"/>
          </a:effectRef>
          <a:fontRef idx="minor">
            <a:schemeClr val="tx1"/>
          </a:fontRef>
        </p:style>
      </p:cxnSp>
      <p:sp>
        <p:nvSpPr>
          <p:cNvPr id="25" name="Content Placeholder 2">
            <a:extLst>
              <a:ext uri="{FF2B5EF4-FFF2-40B4-BE49-F238E27FC236}">
                <a16:creationId xmlns:a16="http://schemas.microsoft.com/office/drawing/2014/main" id="{E0B801CC-3C3E-7E7F-5633-F84D1D4C3B0C}"/>
              </a:ext>
            </a:extLst>
          </p:cNvPr>
          <p:cNvSpPr txBox="1">
            <a:spLocks/>
          </p:cNvSpPr>
          <p:nvPr/>
        </p:nvSpPr>
        <p:spPr>
          <a:xfrm>
            <a:off x="4126566" y="4291312"/>
            <a:ext cx="2934385" cy="938282"/>
          </a:xfrm>
          <a:prstGeom prst="rect">
            <a:avLst/>
          </a:prstGeom>
        </p:spPr>
        <p:txBody>
          <a:bodyPr vert="horz" lIns="91440" tIns="45720" rIns="91440" bIns="45720" rtlCol="0" anchor="t" anchorCtr="0">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indent="0">
              <a:buNone/>
            </a:pPr>
            <a:r>
              <a:rPr lang="en-US" sz="2400" dirty="0"/>
              <a:t>From Retina To Brain</a:t>
            </a:r>
          </a:p>
          <a:p>
            <a:pPr marL="0" indent="0">
              <a:buNone/>
            </a:pPr>
            <a:endParaRPr lang="en-US" sz="1400" dirty="0">
              <a:latin typeface="Aptos" panose="020B0004020202020204" pitchFamily="34" charset="0"/>
            </a:endParaRPr>
          </a:p>
          <a:p>
            <a:pPr marL="0" indent="0">
              <a:buFont typeface="Arial"/>
              <a:buNone/>
            </a:pPr>
            <a:endParaRPr lang="en-US" sz="2000" dirty="0">
              <a:latin typeface="Aptos" panose="020B0004020202020204" pitchFamily="34" charset="0"/>
            </a:endParaRPr>
          </a:p>
          <a:p>
            <a:pPr marL="0" indent="0">
              <a:buFont typeface="Arial"/>
              <a:buNone/>
            </a:pPr>
            <a:endParaRPr lang="en-US" sz="2000" dirty="0">
              <a:latin typeface="Aptos" panose="020B0004020202020204" pitchFamily="34" charset="0"/>
            </a:endParaRPr>
          </a:p>
        </p:txBody>
      </p:sp>
      <p:sp>
        <p:nvSpPr>
          <p:cNvPr id="26" name="TextBox 25">
            <a:extLst>
              <a:ext uri="{FF2B5EF4-FFF2-40B4-BE49-F238E27FC236}">
                <a16:creationId xmlns:a16="http://schemas.microsoft.com/office/drawing/2014/main" id="{080F131A-71EB-CF3E-F384-8CFB4057895E}"/>
              </a:ext>
            </a:extLst>
          </p:cNvPr>
          <p:cNvSpPr txBox="1"/>
          <p:nvPr/>
        </p:nvSpPr>
        <p:spPr>
          <a:xfrm>
            <a:off x="3530013" y="4367473"/>
            <a:ext cx="501643" cy="400110"/>
          </a:xfrm>
          <a:prstGeom prst="rect">
            <a:avLst/>
          </a:prstGeom>
        </p:spPr>
        <p:txBody>
          <a:bodyPr vert="horz" lIns="91440" tIns="45720" rIns="91440" bIns="45720" rtlCol="0" anchor="t" anchorCtr="0">
            <a:normAutofit/>
          </a:bodyPr>
          <a:lstStyle>
            <a:lvl1pPr indent="0">
              <a:spcBef>
                <a:spcPts val="0"/>
              </a:spcBef>
              <a:spcAft>
                <a:spcPts val="1000"/>
              </a:spcAft>
              <a:buClr>
                <a:schemeClr val="tx1"/>
              </a:buClr>
              <a:buSzPct val="100000"/>
              <a:buFont typeface="Arial"/>
              <a:buNone/>
              <a:defRPr sz="2000" cap="none">
                <a:effectLst/>
                <a:latin typeface="Aptos" panose="020B0004020202020204" pitchFamily="34" charset="0"/>
              </a:defRPr>
            </a:lvl1pPr>
            <a:lvl2pPr marL="742950" indent="-285750">
              <a:spcBef>
                <a:spcPts val="0"/>
              </a:spcBef>
              <a:spcAft>
                <a:spcPts val="1000"/>
              </a:spcAft>
              <a:buClr>
                <a:schemeClr val="tx1"/>
              </a:buClr>
              <a:buSzPct val="100000"/>
              <a:buFont typeface="Arial"/>
              <a:buChar char="•"/>
              <a:defRPr sz="1600" cap="none">
                <a:effectLst/>
              </a:defRPr>
            </a:lvl2pPr>
            <a:lvl3pPr marL="1200150" indent="-285750">
              <a:spcBef>
                <a:spcPts val="0"/>
              </a:spcBef>
              <a:spcAft>
                <a:spcPts val="1000"/>
              </a:spcAft>
              <a:buClr>
                <a:schemeClr val="tx1"/>
              </a:buClr>
              <a:buSzPct val="100000"/>
              <a:buFont typeface="Arial"/>
              <a:buChar char="•"/>
              <a:defRPr sz="1400" cap="none">
                <a:effectLst/>
              </a:defRPr>
            </a:lvl3pPr>
            <a:lvl4pPr marL="1543050" indent="-171450">
              <a:spcBef>
                <a:spcPts val="0"/>
              </a:spcBef>
              <a:spcAft>
                <a:spcPts val="1000"/>
              </a:spcAft>
              <a:buClr>
                <a:schemeClr val="tx1"/>
              </a:buClr>
              <a:buSzPct val="100000"/>
              <a:buFont typeface="Arial"/>
              <a:buChar char="•"/>
              <a:defRPr sz="1200" cap="none">
                <a:effectLst/>
              </a:defRPr>
            </a:lvl4pPr>
            <a:lvl5pPr marL="2000250" indent="-171450">
              <a:spcBef>
                <a:spcPts val="0"/>
              </a:spcBef>
              <a:spcAft>
                <a:spcPts val="1000"/>
              </a:spcAft>
              <a:buClr>
                <a:schemeClr val="tx1"/>
              </a:buClr>
              <a:buSzPct val="100000"/>
              <a:buFont typeface="Arial"/>
              <a:buChar char="•"/>
              <a:defRPr sz="1200" cap="none">
                <a:effectLst/>
              </a:defRPr>
            </a:lvl5pPr>
            <a:lvl6pPr marL="2514600" indent="-228600">
              <a:spcBef>
                <a:spcPts val="0"/>
              </a:spcBef>
              <a:spcAft>
                <a:spcPts val="1000"/>
              </a:spcAft>
              <a:buClr>
                <a:schemeClr val="tx1"/>
              </a:buClr>
              <a:buSzPct val="100000"/>
              <a:buFont typeface="Arial"/>
              <a:buChar char="•"/>
              <a:defRPr sz="1200" cap="none">
                <a:effectLst/>
              </a:defRPr>
            </a:lvl6pPr>
            <a:lvl7pPr marL="2971800" indent="-228600">
              <a:spcBef>
                <a:spcPts val="0"/>
              </a:spcBef>
              <a:spcAft>
                <a:spcPts val="1000"/>
              </a:spcAft>
              <a:buClr>
                <a:schemeClr val="tx1"/>
              </a:buClr>
              <a:buSzPct val="100000"/>
              <a:buFont typeface="Arial"/>
              <a:buChar char="•"/>
              <a:defRPr sz="1200" cap="none">
                <a:effectLst/>
              </a:defRPr>
            </a:lvl7pPr>
            <a:lvl8pPr marL="3429000" indent="-228600">
              <a:spcBef>
                <a:spcPts val="0"/>
              </a:spcBef>
              <a:spcAft>
                <a:spcPts val="1000"/>
              </a:spcAft>
              <a:buClr>
                <a:schemeClr val="tx1"/>
              </a:buClr>
              <a:buSzPct val="100000"/>
              <a:buFont typeface="Arial"/>
              <a:buChar char="•"/>
              <a:defRPr sz="1200" cap="none">
                <a:effectLst/>
              </a:defRPr>
            </a:lvl8pPr>
            <a:lvl9pPr marL="3886200" indent="-228600">
              <a:spcBef>
                <a:spcPts val="0"/>
              </a:spcBef>
              <a:spcAft>
                <a:spcPts val="1000"/>
              </a:spcAft>
              <a:buClr>
                <a:schemeClr val="tx1"/>
              </a:buClr>
              <a:buSzPct val="100000"/>
              <a:buFont typeface="Arial"/>
              <a:buChar char="•"/>
              <a:defRPr sz="1200" cap="none">
                <a:effectLst/>
              </a:defRPr>
            </a:lvl9pPr>
          </a:lstStyle>
          <a:p>
            <a:r>
              <a:rPr lang="en-US" dirty="0"/>
              <a:t>05</a:t>
            </a:r>
          </a:p>
        </p:txBody>
      </p:sp>
      <p:cxnSp>
        <p:nvCxnSpPr>
          <p:cNvPr id="27" name="Straight Connector 26">
            <a:extLst>
              <a:ext uri="{FF2B5EF4-FFF2-40B4-BE49-F238E27FC236}">
                <a16:creationId xmlns:a16="http://schemas.microsoft.com/office/drawing/2014/main" id="{02CA02C6-DAA1-500D-7D24-48C488FAD602}"/>
              </a:ext>
            </a:extLst>
          </p:cNvPr>
          <p:cNvCxnSpPr>
            <a:cxnSpLocks/>
          </p:cNvCxnSpPr>
          <p:nvPr/>
        </p:nvCxnSpPr>
        <p:spPr>
          <a:xfrm>
            <a:off x="7805140" y="4252975"/>
            <a:ext cx="0" cy="724687"/>
          </a:xfrm>
          <a:prstGeom prst="line">
            <a:avLst/>
          </a:prstGeom>
          <a:ln w="44450"/>
        </p:spPr>
        <p:style>
          <a:lnRef idx="1">
            <a:schemeClr val="accent2"/>
          </a:lnRef>
          <a:fillRef idx="0">
            <a:schemeClr val="accent2"/>
          </a:fillRef>
          <a:effectRef idx="0">
            <a:schemeClr val="accent2"/>
          </a:effectRef>
          <a:fontRef idx="minor">
            <a:schemeClr val="tx1"/>
          </a:fontRef>
        </p:style>
      </p:cxnSp>
      <p:sp>
        <p:nvSpPr>
          <p:cNvPr id="28" name="Content Placeholder 2">
            <a:extLst>
              <a:ext uri="{FF2B5EF4-FFF2-40B4-BE49-F238E27FC236}">
                <a16:creationId xmlns:a16="http://schemas.microsoft.com/office/drawing/2014/main" id="{7F250838-E9F4-5F50-3E47-21A430C40C14}"/>
              </a:ext>
            </a:extLst>
          </p:cNvPr>
          <p:cNvSpPr txBox="1">
            <a:spLocks/>
          </p:cNvSpPr>
          <p:nvPr/>
        </p:nvSpPr>
        <p:spPr>
          <a:xfrm>
            <a:off x="7860366" y="4196062"/>
            <a:ext cx="4566583" cy="934000"/>
          </a:xfrm>
          <a:prstGeom prst="rect">
            <a:avLst/>
          </a:prstGeom>
        </p:spPr>
        <p:txBody>
          <a:bodyPr vert="horz" lIns="91440" tIns="45720" rIns="91440" bIns="45720" rtlCol="0" anchor="t" anchorCtr="0">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0" indent="0">
              <a:buNone/>
            </a:pPr>
            <a:r>
              <a:rPr lang="en-US" sz="2000" dirty="0"/>
              <a:t>Neural Processing of Visual Information</a:t>
            </a:r>
          </a:p>
          <a:p>
            <a:pPr marL="0" indent="0">
              <a:buFont typeface="Arial"/>
              <a:buNone/>
            </a:pPr>
            <a:endParaRPr lang="en-US" sz="2000" dirty="0">
              <a:latin typeface="Aptos" panose="020B0004020202020204" pitchFamily="34" charset="0"/>
            </a:endParaRPr>
          </a:p>
          <a:p>
            <a:pPr marL="0" indent="0">
              <a:buFont typeface="Arial"/>
              <a:buNone/>
            </a:pPr>
            <a:endParaRPr lang="en-US" sz="2000" dirty="0">
              <a:latin typeface="Aptos" panose="020B0004020202020204" pitchFamily="34" charset="0"/>
            </a:endParaRPr>
          </a:p>
        </p:txBody>
      </p:sp>
      <p:sp>
        <p:nvSpPr>
          <p:cNvPr id="29" name="TextBox 28">
            <a:extLst>
              <a:ext uri="{FF2B5EF4-FFF2-40B4-BE49-F238E27FC236}">
                <a16:creationId xmlns:a16="http://schemas.microsoft.com/office/drawing/2014/main" id="{BA50B154-8FE2-205C-137E-531DD677C424}"/>
              </a:ext>
            </a:extLst>
          </p:cNvPr>
          <p:cNvSpPr txBox="1"/>
          <p:nvPr/>
        </p:nvSpPr>
        <p:spPr>
          <a:xfrm>
            <a:off x="7320963" y="4234123"/>
            <a:ext cx="501643" cy="400110"/>
          </a:xfrm>
          <a:prstGeom prst="rect">
            <a:avLst/>
          </a:prstGeom>
        </p:spPr>
        <p:txBody>
          <a:bodyPr vert="horz" lIns="91440" tIns="45720" rIns="91440" bIns="45720" rtlCol="0" anchor="t" anchorCtr="0">
            <a:normAutofit/>
          </a:bodyPr>
          <a:lstStyle>
            <a:lvl1pPr indent="0">
              <a:spcBef>
                <a:spcPts val="0"/>
              </a:spcBef>
              <a:spcAft>
                <a:spcPts val="1000"/>
              </a:spcAft>
              <a:buClr>
                <a:schemeClr val="tx1"/>
              </a:buClr>
              <a:buSzPct val="100000"/>
              <a:buFont typeface="Arial"/>
              <a:buNone/>
              <a:defRPr sz="2000" cap="none">
                <a:effectLst/>
                <a:latin typeface="Aptos" panose="020B0004020202020204" pitchFamily="34" charset="0"/>
              </a:defRPr>
            </a:lvl1pPr>
            <a:lvl2pPr marL="742950" indent="-285750">
              <a:spcBef>
                <a:spcPts val="0"/>
              </a:spcBef>
              <a:spcAft>
                <a:spcPts val="1000"/>
              </a:spcAft>
              <a:buClr>
                <a:schemeClr val="tx1"/>
              </a:buClr>
              <a:buSzPct val="100000"/>
              <a:buFont typeface="Arial"/>
              <a:buChar char="•"/>
              <a:defRPr sz="1600" cap="none">
                <a:effectLst/>
              </a:defRPr>
            </a:lvl2pPr>
            <a:lvl3pPr marL="1200150" indent="-285750">
              <a:spcBef>
                <a:spcPts val="0"/>
              </a:spcBef>
              <a:spcAft>
                <a:spcPts val="1000"/>
              </a:spcAft>
              <a:buClr>
                <a:schemeClr val="tx1"/>
              </a:buClr>
              <a:buSzPct val="100000"/>
              <a:buFont typeface="Arial"/>
              <a:buChar char="•"/>
              <a:defRPr sz="1400" cap="none">
                <a:effectLst/>
              </a:defRPr>
            </a:lvl3pPr>
            <a:lvl4pPr marL="1543050" indent="-171450">
              <a:spcBef>
                <a:spcPts val="0"/>
              </a:spcBef>
              <a:spcAft>
                <a:spcPts val="1000"/>
              </a:spcAft>
              <a:buClr>
                <a:schemeClr val="tx1"/>
              </a:buClr>
              <a:buSzPct val="100000"/>
              <a:buFont typeface="Arial"/>
              <a:buChar char="•"/>
              <a:defRPr sz="1200" cap="none">
                <a:effectLst/>
              </a:defRPr>
            </a:lvl4pPr>
            <a:lvl5pPr marL="2000250" indent="-171450">
              <a:spcBef>
                <a:spcPts val="0"/>
              </a:spcBef>
              <a:spcAft>
                <a:spcPts val="1000"/>
              </a:spcAft>
              <a:buClr>
                <a:schemeClr val="tx1"/>
              </a:buClr>
              <a:buSzPct val="100000"/>
              <a:buFont typeface="Arial"/>
              <a:buChar char="•"/>
              <a:defRPr sz="1200" cap="none">
                <a:effectLst/>
              </a:defRPr>
            </a:lvl5pPr>
            <a:lvl6pPr marL="2514600" indent="-228600">
              <a:spcBef>
                <a:spcPts val="0"/>
              </a:spcBef>
              <a:spcAft>
                <a:spcPts val="1000"/>
              </a:spcAft>
              <a:buClr>
                <a:schemeClr val="tx1"/>
              </a:buClr>
              <a:buSzPct val="100000"/>
              <a:buFont typeface="Arial"/>
              <a:buChar char="•"/>
              <a:defRPr sz="1200" cap="none">
                <a:effectLst/>
              </a:defRPr>
            </a:lvl6pPr>
            <a:lvl7pPr marL="2971800" indent="-228600">
              <a:spcBef>
                <a:spcPts val="0"/>
              </a:spcBef>
              <a:spcAft>
                <a:spcPts val="1000"/>
              </a:spcAft>
              <a:buClr>
                <a:schemeClr val="tx1"/>
              </a:buClr>
              <a:buSzPct val="100000"/>
              <a:buFont typeface="Arial"/>
              <a:buChar char="•"/>
              <a:defRPr sz="1200" cap="none">
                <a:effectLst/>
              </a:defRPr>
            </a:lvl7pPr>
            <a:lvl8pPr marL="3429000" indent="-228600">
              <a:spcBef>
                <a:spcPts val="0"/>
              </a:spcBef>
              <a:spcAft>
                <a:spcPts val="1000"/>
              </a:spcAft>
              <a:buClr>
                <a:schemeClr val="tx1"/>
              </a:buClr>
              <a:buSzPct val="100000"/>
              <a:buFont typeface="Arial"/>
              <a:buChar char="•"/>
              <a:defRPr sz="1200" cap="none">
                <a:effectLst/>
              </a:defRPr>
            </a:lvl8pPr>
            <a:lvl9pPr marL="3886200" indent="-228600">
              <a:spcBef>
                <a:spcPts val="0"/>
              </a:spcBef>
              <a:spcAft>
                <a:spcPts val="1000"/>
              </a:spcAft>
              <a:buClr>
                <a:schemeClr val="tx1"/>
              </a:buClr>
              <a:buSzPct val="100000"/>
              <a:buFont typeface="Arial"/>
              <a:buChar char="•"/>
              <a:defRPr sz="1200" cap="none">
                <a:effectLst/>
              </a:defRPr>
            </a:lvl9pPr>
          </a:lstStyle>
          <a:p>
            <a:r>
              <a:rPr lang="en-US" dirty="0"/>
              <a:t>06</a:t>
            </a:r>
          </a:p>
        </p:txBody>
      </p:sp>
      <p:sp>
        <p:nvSpPr>
          <p:cNvPr id="30" name="TextBox 29">
            <a:extLst>
              <a:ext uri="{FF2B5EF4-FFF2-40B4-BE49-F238E27FC236}">
                <a16:creationId xmlns:a16="http://schemas.microsoft.com/office/drawing/2014/main" id="{D643CE7A-DF57-F922-8A84-631032D3BE67}"/>
              </a:ext>
            </a:extLst>
          </p:cNvPr>
          <p:cNvSpPr txBox="1"/>
          <p:nvPr/>
        </p:nvSpPr>
        <p:spPr>
          <a:xfrm>
            <a:off x="3714749" y="1381125"/>
            <a:ext cx="3086097" cy="861774"/>
          </a:xfrm>
          <a:prstGeom prst="rect">
            <a:avLst/>
          </a:prstGeom>
          <a:noFill/>
        </p:spPr>
        <p:txBody>
          <a:bodyPr wrap="square" rtlCol="0">
            <a:spAutoFit/>
          </a:bodyPr>
          <a:lstStyle/>
          <a:p>
            <a:pPr>
              <a:buFont typeface="Wingdings" panose="05000000000000000000" pitchFamily="2" charset="2"/>
              <a:buChar char="ü"/>
            </a:pPr>
            <a:r>
              <a:rPr lang="en-US" sz="800" dirty="0"/>
              <a:t> Information </a:t>
            </a:r>
            <a:r>
              <a:rPr lang="en-US" sz="800" dirty="0">
                <a:latin typeface="Aptos" panose="020B0004020202020204" pitchFamily="34" charset="0"/>
              </a:rPr>
              <a:t>Visualization </a:t>
            </a:r>
          </a:p>
          <a:p>
            <a:pPr>
              <a:buFont typeface="Wingdings" panose="05000000000000000000" pitchFamily="2" charset="2"/>
              <a:buChar char="ü"/>
            </a:pPr>
            <a:r>
              <a:rPr lang="en-US" sz="800" dirty="0">
                <a:latin typeface="Aptos" panose="020B0004020202020204" pitchFamily="34" charset="0"/>
              </a:rPr>
              <a:t> Perception</a:t>
            </a:r>
          </a:p>
          <a:p>
            <a:pPr>
              <a:buFont typeface="Wingdings" panose="05000000000000000000" pitchFamily="2" charset="2"/>
              <a:buChar char="ü"/>
            </a:pPr>
            <a:r>
              <a:rPr lang="en-US" sz="800" dirty="0"/>
              <a:t> human information processing</a:t>
            </a:r>
            <a:endParaRPr lang="en-US" sz="800" dirty="0">
              <a:latin typeface="Aptos" panose="020B0004020202020204" pitchFamily="34" charset="0"/>
            </a:endParaRPr>
          </a:p>
          <a:p>
            <a:pPr>
              <a:buFont typeface="Wingdings" panose="05000000000000000000" pitchFamily="2" charset="2"/>
              <a:buChar char="ü"/>
            </a:pPr>
            <a:r>
              <a:rPr lang="en-US" sz="800" dirty="0">
                <a:latin typeface="Aptos" panose="020B0004020202020204" pitchFamily="34" charset="0"/>
              </a:rPr>
              <a:t> Neural net and  Optimization</a:t>
            </a:r>
          </a:p>
          <a:p>
            <a:endParaRPr lang="en-US" dirty="0"/>
          </a:p>
        </p:txBody>
      </p:sp>
      <p:sp>
        <p:nvSpPr>
          <p:cNvPr id="32" name="TextBox 31">
            <a:extLst>
              <a:ext uri="{FF2B5EF4-FFF2-40B4-BE49-F238E27FC236}">
                <a16:creationId xmlns:a16="http://schemas.microsoft.com/office/drawing/2014/main" id="{CE2AB510-0C93-1D94-5B00-D8C011BFFBE6}"/>
              </a:ext>
            </a:extLst>
          </p:cNvPr>
          <p:cNvSpPr txBox="1"/>
          <p:nvPr/>
        </p:nvSpPr>
        <p:spPr>
          <a:xfrm>
            <a:off x="882650" y="1530351"/>
            <a:ext cx="1416936" cy="615553"/>
          </a:xfrm>
          <a:prstGeom prst="rect">
            <a:avLst/>
          </a:prstGeom>
          <a:noFill/>
        </p:spPr>
        <p:txBody>
          <a:bodyPr wrap="square" rtlCol="0">
            <a:spAutoFit/>
          </a:bodyPr>
          <a:lstStyle/>
          <a:p>
            <a:pPr>
              <a:buFont typeface="Wingdings" panose="05000000000000000000" pitchFamily="2" charset="2"/>
              <a:buChar char="ü"/>
            </a:pPr>
            <a:r>
              <a:rPr lang="en-US" sz="800" dirty="0">
                <a:latin typeface="Aptos" panose="020B0004020202020204" pitchFamily="34" charset="0"/>
              </a:rPr>
              <a:t> Audience welcome</a:t>
            </a:r>
          </a:p>
          <a:p>
            <a:pPr>
              <a:buFont typeface="Wingdings" panose="05000000000000000000" pitchFamily="2" charset="2"/>
              <a:buChar char="ü"/>
            </a:pPr>
            <a:r>
              <a:rPr lang="en-US" sz="800" dirty="0">
                <a:latin typeface="Aptos" panose="020B0004020202020204" pitchFamily="34" charset="0"/>
              </a:rPr>
              <a:t> My Introduction </a:t>
            </a:r>
          </a:p>
          <a:p>
            <a:endParaRPr lang="en-US" dirty="0"/>
          </a:p>
        </p:txBody>
      </p:sp>
    </p:spTree>
    <p:extLst>
      <p:ext uri="{BB962C8B-B14F-4D97-AF65-F5344CB8AC3E}">
        <p14:creationId xmlns:p14="http://schemas.microsoft.com/office/powerpoint/2010/main" val="3508223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365CE-3D77-7ED2-CF02-141EE1DBF2CE}"/>
              </a:ext>
            </a:extLst>
          </p:cNvPr>
          <p:cNvSpPr>
            <a:spLocks noGrp="1"/>
          </p:cNvSpPr>
          <p:nvPr>
            <p:ph type="title"/>
          </p:nvPr>
        </p:nvSpPr>
        <p:spPr>
          <a:xfrm>
            <a:off x="1514476" y="509587"/>
            <a:ext cx="10131425" cy="1456267"/>
          </a:xfrm>
        </p:spPr>
        <p:txBody>
          <a:bodyPr/>
          <a:lstStyle/>
          <a:p>
            <a:r>
              <a:rPr lang="en-US" dirty="0"/>
              <a:t>Introduction:</a:t>
            </a:r>
          </a:p>
        </p:txBody>
      </p:sp>
      <p:sp>
        <p:nvSpPr>
          <p:cNvPr id="3" name="Content Placeholder 2">
            <a:extLst>
              <a:ext uri="{FF2B5EF4-FFF2-40B4-BE49-F238E27FC236}">
                <a16:creationId xmlns:a16="http://schemas.microsoft.com/office/drawing/2014/main" id="{EBA80A92-E4E8-3922-1CE8-AEB637E9760C}"/>
              </a:ext>
            </a:extLst>
          </p:cNvPr>
          <p:cNvSpPr>
            <a:spLocks noGrp="1"/>
          </p:cNvSpPr>
          <p:nvPr>
            <p:ph idx="1"/>
          </p:nvPr>
        </p:nvSpPr>
        <p:spPr>
          <a:xfrm>
            <a:off x="1628776" y="2127780"/>
            <a:ext cx="10131425" cy="3649133"/>
          </a:xfrm>
        </p:spPr>
        <p:txBody>
          <a:bodyPr/>
          <a:lstStyle/>
          <a:p>
            <a:r>
              <a:rPr lang="en-US" dirty="0"/>
              <a:t>Understanding the Visual System</a:t>
            </a:r>
          </a:p>
          <a:p>
            <a:r>
              <a:rPr lang="en-US" dirty="0"/>
              <a:t>Journey Through the Eye</a:t>
            </a:r>
          </a:p>
          <a:p>
            <a:r>
              <a:rPr lang="en-US" dirty="0"/>
              <a:t>From Retina To Brain</a:t>
            </a:r>
          </a:p>
          <a:p>
            <a:r>
              <a:rPr lang="en-US" dirty="0"/>
              <a:t>Neural Processing of Visual Information</a:t>
            </a:r>
          </a:p>
          <a:p>
            <a:r>
              <a:rPr lang="en-US" dirty="0"/>
              <a:t>Specialized Function of V1 </a:t>
            </a:r>
          </a:p>
          <a:p>
            <a:r>
              <a:rPr lang="en-US" dirty="0"/>
              <a:t>Impact of Perception</a:t>
            </a:r>
          </a:p>
        </p:txBody>
      </p:sp>
      <p:sp>
        <p:nvSpPr>
          <p:cNvPr id="8" name="Graphic 6" descr="Add with solid fill">
            <a:extLst>
              <a:ext uri="{FF2B5EF4-FFF2-40B4-BE49-F238E27FC236}">
                <a16:creationId xmlns:a16="http://schemas.microsoft.com/office/drawing/2014/main" id="{9D0ED497-F2C3-8A46-E6E9-9A15DF797F26}"/>
              </a:ext>
            </a:extLst>
          </p:cNvPr>
          <p:cNvSpPr/>
          <p:nvPr/>
        </p:nvSpPr>
        <p:spPr>
          <a:xfrm>
            <a:off x="6711002" y="3888119"/>
            <a:ext cx="250360" cy="202326"/>
          </a:xfrm>
          <a:custGeom>
            <a:avLst/>
            <a:gdLst>
              <a:gd name="connsiteX0" fmla="*/ 250361 w 250360"/>
              <a:gd name="connsiteY0" fmla="*/ 85989 h 202326"/>
              <a:gd name="connsiteX1" fmla="*/ 143957 w 250360"/>
              <a:gd name="connsiteY1" fmla="*/ 85989 h 202326"/>
              <a:gd name="connsiteX2" fmla="*/ 143957 w 250360"/>
              <a:gd name="connsiteY2" fmla="*/ 0 h 202326"/>
              <a:gd name="connsiteX3" fmla="*/ 106403 w 250360"/>
              <a:gd name="connsiteY3" fmla="*/ 0 h 202326"/>
              <a:gd name="connsiteX4" fmla="*/ 106403 w 250360"/>
              <a:gd name="connsiteY4" fmla="*/ 85989 h 202326"/>
              <a:gd name="connsiteX5" fmla="*/ 0 w 250360"/>
              <a:gd name="connsiteY5" fmla="*/ 85989 h 202326"/>
              <a:gd name="connsiteX6" fmla="*/ 0 w 250360"/>
              <a:gd name="connsiteY6" fmla="*/ 116338 h 202326"/>
              <a:gd name="connsiteX7" fmla="*/ 106403 w 250360"/>
              <a:gd name="connsiteY7" fmla="*/ 116338 h 202326"/>
              <a:gd name="connsiteX8" fmla="*/ 106403 w 250360"/>
              <a:gd name="connsiteY8" fmla="*/ 202327 h 202326"/>
              <a:gd name="connsiteX9" fmla="*/ 143957 w 250360"/>
              <a:gd name="connsiteY9" fmla="*/ 202327 h 202326"/>
              <a:gd name="connsiteX10" fmla="*/ 143957 w 250360"/>
              <a:gd name="connsiteY10" fmla="*/ 116338 h 202326"/>
              <a:gd name="connsiteX11" fmla="*/ 250361 w 250360"/>
              <a:gd name="connsiteY11" fmla="*/ 116338 h 202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0360" h="202326">
                <a:moveTo>
                  <a:pt x="250361" y="85989"/>
                </a:moveTo>
                <a:lnTo>
                  <a:pt x="143957" y="85989"/>
                </a:lnTo>
                <a:lnTo>
                  <a:pt x="143957" y="0"/>
                </a:lnTo>
                <a:lnTo>
                  <a:pt x="106403" y="0"/>
                </a:lnTo>
                <a:lnTo>
                  <a:pt x="106403" y="85989"/>
                </a:lnTo>
                <a:lnTo>
                  <a:pt x="0" y="85989"/>
                </a:lnTo>
                <a:lnTo>
                  <a:pt x="0" y="116338"/>
                </a:lnTo>
                <a:lnTo>
                  <a:pt x="106403" y="116338"/>
                </a:lnTo>
                <a:lnTo>
                  <a:pt x="106403" y="202327"/>
                </a:lnTo>
                <a:lnTo>
                  <a:pt x="143957" y="202327"/>
                </a:lnTo>
                <a:lnTo>
                  <a:pt x="143957" y="116338"/>
                </a:lnTo>
                <a:lnTo>
                  <a:pt x="250361" y="116338"/>
                </a:lnTo>
                <a:close/>
              </a:path>
            </a:pathLst>
          </a:custGeom>
          <a:solidFill>
            <a:schemeClr val="tx1"/>
          </a:solidFill>
          <a:ln w="3076" cap="flat">
            <a:noFill/>
            <a:prstDash val="solid"/>
            <a:miter/>
          </a:ln>
        </p:spPr>
        <p:txBody>
          <a:bodyPr rtlCol="0" anchor="ctr"/>
          <a:lstStyle/>
          <a:p>
            <a:endParaRPr lang="en-US"/>
          </a:p>
        </p:txBody>
      </p:sp>
    </p:spTree>
    <p:extLst>
      <p:ext uri="{BB962C8B-B14F-4D97-AF65-F5344CB8AC3E}">
        <p14:creationId xmlns:p14="http://schemas.microsoft.com/office/powerpoint/2010/main" val="4219614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5FB39-B7D1-8D1C-23C8-D14FD334851B}"/>
              </a:ext>
            </a:extLst>
          </p:cNvPr>
          <p:cNvSpPr>
            <a:spLocks noGrp="1"/>
          </p:cNvSpPr>
          <p:nvPr>
            <p:ph type="title"/>
          </p:nvPr>
        </p:nvSpPr>
        <p:spPr>
          <a:xfrm>
            <a:off x="334435" y="0"/>
            <a:ext cx="2927349" cy="939799"/>
          </a:xfrm>
        </p:spPr>
        <p:txBody>
          <a:bodyPr>
            <a:normAutofit/>
          </a:bodyPr>
          <a:lstStyle/>
          <a:p>
            <a:r>
              <a:rPr lang="en-US" sz="2400" dirty="0">
                <a:latin typeface="Aptos" panose="020B0004020202020204" pitchFamily="34" charset="0"/>
              </a:rPr>
              <a:t>About Paper</a:t>
            </a:r>
          </a:p>
        </p:txBody>
      </p:sp>
      <p:cxnSp>
        <p:nvCxnSpPr>
          <p:cNvPr id="5" name="Straight Connector 4">
            <a:extLst>
              <a:ext uri="{FF2B5EF4-FFF2-40B4-BE49-F238E27FC236}">
                <a16:creationId xmlns:a16="http://schemas.microsoft.com/office/drawing/2014/main" id="{51C57037-0C56-5EB1-4E70-3E9BC57C72A4}"/>
              </a:ext>
            </a:extLst>
          </p:cNvPr>
          <p:cNvCxnSpPr>
            <a:cxnSpLocks/>
          </p:cNvCxnSpPr>
          <p:nvPr/>
        </p:nvCxnSpPr>
        <p:spPr>
          <a:xfrm>
            <a:off x="478367" y="810683"/>
            <a:ext cx="2063750" cy="0"/>
          </a:xfrm>
          <a:prstGeom prst="line">
            <a:avLst/>
          </a:prstGeom>
          <a:ln w="22225"/>
        </p:spPr>
        <p:style>
          <a:lnRef idx="1">
            <a:schemeClr val="accent2"/>
          </a:lnRef>
          <a:fillRef idx="0">
            <a:schemeClr val="accent2"/>
          </a:fillRef>
          <a:effectRef idx="0">
            <a:schemeClr val="accent2"/>
          </a:effectRef>
          <a:fontRef idx="minor">
            <a:schemeClr val="tx1"/>
          </a:fontRef>
        </p:style>
      </p:cxnSp>
      <p:sp>
        <p:nvSpPr>
          <p:cNvPr id="7" name="TextBox 6">
            <a:extLst>
              <a:ext uri="{FF2B5EF4-FFF2-40B4-BE49-F238E27FC236}">
                <a16:creationId xmlns:a16="http://schemas.microsoft.com/office/drawing/2014/main" id="{C52C707B-DA4E-251B-CADF-5D66B233DF56}"/>
              </a:ext>
            </a:extLst>
          </p:cNvPr>
          <p:cNvSpPr txBox="1"/>
          <p:nvPr/>
        </p:nvSpPr>
        <p:spPr>
          <a:xfrm>
            <a:off x="12701" y="5102137"/>
            <a:ext cx="11798300" cy="1292662"/>
          </a:xfrm>
          <a:prstGeom prst="rect">
            <a:avLst/>
          </a:prstGeom>
          <a:noFill/>
        </p:spPr>
        <p:txBody>
          <a:bodyPr wrap="square" rtlCol="0">
            <a:spAutoFit/>
          </a:bodyPr>
          <a:lstStyle/>
          <a:p>
            <a:r>
              <a:rPr lang="en-US" sz="1400" dirty="0"/>
              <a:t>Title: Data Visualization Optimization via Computational Modeling of Perception</a:t>
            </a:r>
          </a:p>
          <a:p>
            <a:r>
              <a:rPr lang="en-US" sz="1400" dirty="0"/>
              <a:t>Author: Daniel Pineo and Colin Ware</a:t>
            </a:r>
          </a:p>
          <a:p>
            <a:r>
              <a:rPr lang="en-US" sz="1400" dirty="0"/>
              <a:t>Published: IEEE TRANSACTIONS ON VISUALIZATION AND COMPUTER GRAPHICS, VOL. 18, NO. 2, FEBRUARY 2012</a:t>
            </a:r>
          </a:p>
          <a:p>
            <a:endParaRPr lang="en-US" dirty="0"/>
          </a:p>
          <a:p>
            <a:endParaRPr lang="en-US" dirty="0"/>
          </a:p>
        </p:txBody>
      </p:sp>
      <p:pic>
        <p:nvPicPr>
          <p:cNvPr id="9" name="Picture 8" descr="Desktop computer playset">
            <a:extLst>
              <a:ext uri="{FF2B5EF4-FFF2-40B4-BE49-F238E27FC236}">
                <a16:creationId xmlns:a16="http://schemas.microsoft.com/office/drawing/2014/main" id="{50CDC898-C064-89D7-09C2-6F845167F3B7}"/>
              </a:ext>
            </a:extLst>
          </p:cNvPr>
          <p:cNvPicPr>
            <a:picLocks noChangeAspect="1"/>
          </p:cNvPicPr>
          <p:nvPr/>
        </p:nvPicPr>
        <p:blipFill>
          <a:blip r:embed="rId2">
            <a:duotone>
              <a:prstClr val="black"/>
              <a:schemeClr val="accent2">
                <a:tint val="45000"/>
                <a:satMod val="400000"/>
              </a:schemeClr>
            </a:duotone>
            <a:alphaModFix amt="80000"/>
            <a:extLst>
              <a:ext uri="{BEBA8EAE-BF5A-486C-A8C5-ECC9F3942E4B}">
                <a14:imgProps xmlns:a14="http://schemas.microsoft.com/office/drawing/2010/main">
                  <a14:imgLayer r:embed="rId3">
                    <a14:imgEffect>
                      <a14:colorTemperature colorTemp="6300"/>
                    </a14:imgEffect>
                    <a14:imgEffect>
                      <a14:saturation sat="0"/>
                    </a14:imgEffect>
                  </a14:imgLayer>
                </a14:imgProps>
              </a:ext>
            </a:extLst>
          </a:blip>
          <a:stretch>
            <a:fillRect/>
          </a:stretch>
        </p:blipFill>
        <p:spPr>
          <a:xfrm>
            <a:off x="88901" y="1017199"/>
            <a:ext cx="5152592" cy="3913489"/>
          </a:xfrm>
          <a:prstGeom prst="rect">
            <a:avLst/>
          </a:prstGeom>
          <a:effectLst>
            <a:softEdge rad="50800"/>
          </a:effectLst>
        </p:spPr>
      </p:pic>
      <p:sp>
        <p:nvSpPr>
          <p:cNvPr id="12" name="TextBox 11">
            <a:extLst>
              <a:ext uri="{FF2B5EF4-FFF2-40B4-BE49-F238E27FC236}">
                <a16:creationId xmlns:a16="http://schemas.microsoft.com/office/drawing/2014/main" id="{819BC666-DD90-C5FE-862B-A71DEEBF2C51}"/>
              </a:ext>
            </a:extLst>
          </p:cNvPr>
          <p:cNvSpPr txBox="1"/>
          <p:nvPr/>
        </p:nvSpPr>
        <p:spPr>
          <a:xfrm>
            <a:off x="5047129" y="2090519"/>
            <a:ext cx="6516222" cy="1077218"/>
          </a:xfrm>
          <a:prstGeom prst="rect">
            <a:avLst/>
          </a:prstGeom>
          <a:noFill/>
        </p:spPr>
        <p:txBody>
          <a:bodyPr wrap="square" rtlCol="0">
            <a:spAutoFit/>
          </a:bodyPr>
          <a:lstStyle/>
          <a:p>
            <a:pPr algn="ctr"/>
            <a:r>
              <a:rPr lang="en-US" sz="3200" dirty="0"/>
              <a:t>“Data Visualization is more of an art than a science”.</a:t>
            </a:r>
          </a:p>
        </p:txBody>
      </p:sp>
    </p:spTree>
    <p:extLst>
      <p:ext uri="{BB962C8B-B14F-4D97-AF65-F5344CB8AC3E}">
        <p14:creationId xmlns:p14="http://schemas.microsoft.com/office/powerpoint/2010/main" val="4152883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DA1A-3726-CE90-6A22-E020454ED1B3}"/>
              </a:ext>
            </a:extLst>
          </p:cNvPr>
          <p:cNvSpPr>
            <a:spLocks noGrp="1"/>
          </p:cNvSpPr>
          <p:nvPr>
            <p:ph type="title"/>
          </p:nvPr>
        </p:nvSpPr>
        <p:spPr>
          <a:xfrm>
            <a:off x="426296" y="294561"/>
            <a:ext cx="6499859" cy="432514"/>
          </a:xfrm>
        </p:spPr>
        <p:txBody>
          <a:bodyPr>
            <a:normAutofit fontScale="90000"/>
          </a:bodyPr>
          <a:lstStyle/>
          <a:p>
            <a:r>
              <a:rPr lang="en-US" sz="2700" dirty="0"/>
              <a:t>Data</a:t>
            </a:r>
            <a:r>
              <a:rPr lang="en-US" dirty="0"/>
              <a:t> </a:t>
            </a:r>
            <a:r>
              <a:rPr lang="en-US" sz="2700" dirty="0"/>
              <a:t>visualization</a:t>
            </a:r>
          </a:p>
        </p:txBody>
      </p:sp>
      <p:cxnSp>
        <p:nvCxnSpPr>
          <p:cNvPr id="6" name="Straight Connector 5">
            <a:extLst>
              <a:ext uri="{FF2B5EF4-FFF2-40B4-BE49-F238E27FC236}">
                <a16:creationId xmlns:a16="http://schemas.microsoft.com/office/drawing/2014/main" id="{690FDB34-94A3-3CCF-C407-34C2C48A4963}"/>
              </a:ext>
            </a:extLst>
          </p:cNvPr>
          <p:cNvCxnSpPr>
            <a:cxnSpLocks/>
          </p:cNvCxnSpPr>
          <p:nvPr/>
        </p:nvCxnSpPr>
        <p:spPr>
          <a:xfrm>
            <a:off x="497417" y="933449"/>
            <a:ext cx="3178809" cy="0"/>
          </a:xfrm>
          <a:prstGeom prst="line">
            <a:avLst/>
          </a:prstGeom>
          <a:ln w="22225"/>
        </p:spPr>
        <p:style>
          <a:lnRef idx="1">
            <a:schemeClr val="accent2"/>
          </a:lnRef>
          <a:fillRef idx="0">
            <a:schemeClr val="accent2"/>
          </a:fillRef>
          <a:effectRef idx="0">
            <a:schemeClr val="accent2"/>
          </a:effectRef>
          <a:fontRef idx="minor">
            <a:schemeClr val="tx1"/>
          </a:fontRef>
        </p:style>
      </p:cxnSp>
      <p:sp>
        <p:nvSpPr>
          <p:cNvPr id="7" name="TextBox 6">
            <a:extLst>
              <a:ext uri="{FF2B5EF4-FFF2-40B4-BE49-F238E27FC236}">
                <a16:creationId xmlns:a16="http://schemas.microsoft.com/office/drawing/2014/main" id="{9E795FDC-D77B-4F49-932A-F5B649E6E4F5}"/>
              </a:ext>
            </a:extLst>
          </p:cNvPr>
          <p:cNvSpPr txBox="1"/>
          <p:nvPr/>
        </p:nvSpPr>
        <p:spPr>
          <a:xfrm>
            <a:off x="295275" y="1346199"/>
            <a:ext cx="11601450" cy="369332"/>
          </a:xfrm>
          <a:prstGeom prst="rect">
            <a:avLst/>
          </a:prstGeom>
          <a:noFill/>
        </p:spPr>
        <p:txBody>
          <a:bodyPr wrap="square" rtlCol="0">
            <a:spAutoFit/>
          </a:bodyPr>
          <a:lstStyle/>
          <a:p>
            <a:r>
              <a:rPr lang="en-US" dirty="0"/>
              <a:t>“Data visualization is a powerful tool to convey complex information in a clear and engaging manner.”</a:t>
            </a:r>
          </a:p>
        </p:txBody>
      </p:sp>
      <p:graphicFrame>
        <p:nvGraphicFramePr>
          <p:cNvPr id="11" name="Chart 10">
            <a:extLst>
              <a:ext uri="{FF2B5EF4-FFF2-40B4-BE49-F238E27FC236}">
                <a16:creationId xmlns:a16="http://schemas.microsoft.com/office/drawing/2014/main" id="{13A179DB-0B90-1969-42F2-CC3E2A1A0A6D}"/>
              </a:ext>
            </a:extLst>
          </p:cNvPr>
          <p:cNvGraphicFramePr>
            <a:graphicFrameLocks/>
          </p:cNvGraphicFramePr>
          <p:nvPr>
            <p:extLst>
              <p:ext uri="{D42A27DB-BD31-4B8C-83A1-F6EECF244321}">
                <p14:modId xmlns:p14="http://schemas.microsoft.com/office/powerpoint/2010/main" val="2499095296"/>
              </p:ext>
            </p:extLst>
          </p:nvPr>
        </p:nvGraphicFramePr>
        <p:xfrm>
          <a:off x="497417" y="2026679"/>
          <a:ext cx="3317346" cy="2502459"/>
        </p:xfrm>
        <a:graphic>
          <a:graphicData uri="http://schemas.openxmlformats.org/drawingml/2006/chart">
            <c:chart xmlns:c="http://schemas.openxmlformats.org/drawingml/2006/chart" xmlns:r="http://schemas.openxmlformats.org/officeDocument/2006/relationships" r:id="rId3"/>
          </a:graphicData>
        </a:graphic>
      </p:graphicFrame>
      <p:pic>
        <p:nvPicPr>
          <p:cNvPr id="4" name="Picture 3">
            <a:extLst>
              <a:ext uri="{FF2B5EF4-FFF2-40B4-BE49-F238E27FC236}">
                <a16:creationId xmlns:a16="http://schemas.microsoft.com/office/drawing/2014/main" id="{F3C6903F-4426-4A2A-77CC-2525D476B090}"/>
              </a:ext>
            </a:extLst>
          </p:cNvPr>
          <p:cNvPicPr>
            <a:picLocks noChangeAspect="1"/>
          </p:cNvPicPr>
          <p:nvPr/>
        </p:nvPicPr>
        <p:blipFill>
          <a:blip r:embed="rId4"/>
          <a:stretch>
            <a:fillRect/>
          </a:stretch>
        </p:blipFill>
        <p:spPr>
          <a:xfrm>
            <a:off x="4297892" y="2018742"/>
            <a:ext cx="3317346" cy="2502458"/>
          </a:xfrm>
          <a:prstGeom prst="rect">
            <a:avLst/>
          </a:prstGeom>
        </p:spPr>
      </p:pic>
      <p:pic>
        <p:nvPicPr>
          <p:cNvPr id="8" name="Picture 7">
            <a:extLst>
              <a:ext uri="{FF2B5EF4-FFF2-40B4-BE49-F238E27FC236}">
                <a16:creationId xmlns:a16="http://schemas.microsoft.com/office/drawing/2014/main" id="{A5969DB3-8DEF-6DC4-BA8D-3DA2F7D322D2}"/>
              </a:ext>
            </a:extLst>
          </p:cNvPr>
          <p:cNvPicPr>
            <a:picLocks noChangeAspect="1"/>
          </p:cNvPicPr>
          <p:nvPr/>
        </p:nvPicPr>
        <p:blipFill>
          <a:blip r:embed="rId5"/>
          <a:stretch>
            <a:fillRect/>
          </a:stretch>
        </p:blipFill>
        <p:spPr>
          <a:xfrm>
            <a:off x="8579380" y="2018742"/>
            <a:ext cx="3317345" cy="2502458"/>
          </a:xfrm>
          <a:prstGeom prst="rect">
            <a:avLst/>
          </a:prstGeom>
        </p:spPr>
      </p:pic>
    </p:spTree>
    <p:extLst>
      <p:ext uri="{BB962C8B-B14F-4D97-AF65-F5344CB8AC3E}">
        <p14:creationId xmlns:p14="http://schemas.microsoft.com/office/powerpoint/2010/main" val="3173151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DFDD4-A380-79A2-E0CD-147CFAA9F783}"/>
              </a:ext>
            </a:extLst>
          </p:cNvPr>
          <p:cNvSpPr>
            <a:spLocks noGrp="1"/>
          </p:cNvSpPr>
          <p:nvPr>
            <p:ph type="title"/>
          </p:nvPr>
        </p:nvSpPr>
        <p:spPr>
          <a:xfrm>
            <a:off x="171452" y="138113"/>
            <a:ext cx="5172073" cy="890588"/>
          </a:xfrm>
        </p:spPr>
        <p:txBody>
          <a:bodyPr>
            <a:normAutofit/>
          </a:bodyPr>
          <a:lstStyle/>
          <a:p>
            <a:r>
              <a:rPr lang="en-US" sz="2400" dirty="0">
                <a:latin typeface="Aptos" panose="020B0004020202020204" pitchFamily="34" charset="0"/>
              </a:rPr>
              <a:t>Visual Impact on human brain</a:t>
            </a:r>
          </a:p>
        </p:txBody>
      </p:sp>
      <p:cxnSp>
        <p:nvCxnSpPr>
          <p:cNvPr id="4" name="Straight Connector 3">
            <a:extLst>
              <a:ext uri="{FF2B5EF4-FFF2-40B4-BE49-F238E27FC236}">
                <a16:creationId xmlns:a16="http://schemas.microsoft.com/office/drawing/2014/main" id="{0344141E-E3ED-8A72-0C2B-2DAE2A556F38}"/>
              </a:ext>
            </a:extLst>
          </p:cNvPr>
          <p:cNvCxnSpPr>
            <a:cxnSpLocks/>
          </p:cNvCxnSpPr>
          <p:nvPr/>
        </p:nvCxnSpPr>
        <p:spPr>
          <a:xfrm>
            <a:off x="264051" y="867833"/>
            <a:ext cx="4622272" cy="0"/>
          </a:xfrm>
          <a:prstGeom prst="line">
            <a:avLst/>
          </a:prstGeom>
          <a:ln w="22225"/>
        </p:spPr>
        <p:style>
          <a:lnRef idx="1">
            <a:schemeClr val="accent2"/>
          </a:lnRef>
          <a:fillRef idx="0">
            <a:schemeClr val="accent2"/>
          </a:fillRef>
          <a:effectRef idx="0">
            <a:schemeClr val="accent2"/>
          </a:effectRef>
          <a:fontRef idx="minor">
            <a:schemeClr val="tx1"/>
          </a:fontRef>
        </p:style>
      </p:cxnSp>
      <p:graphicFrame>
        <p:nvGraphicFramePr>
          <p:cNvPr id="8" name="Diagram 7">
            <a:extLst>
              <a:ext uri="{FF2B5EF4-FFF2-40B4-BE49-F238E27FC236}">
                <a16:creationId xmlns:a16="http://schemas.microsoft.com/office/drawing/2014/main" id="{4958B0D0-5098-90B1-4CD2-4D4F51EFFBAB}"/>
              </a:ext>
            </a:extLst>
          </p:cNvPr>
          <p:cNvGraphicFramePr/>
          <p:nvPr>
            <p:extLst>
              <p:ext uri="{D42A27DB-BD31-4B8C-83A1-F6EECF244321}">
                <p14:modId xmlns:p14="http://schemas.microsoft.com/office/powerpoint/2010/main" val="2554090835"/>
              </p:ext>
            </p:extLst>
          </p:nvPr>
        </p:nvGraphicFramePr>
        <p:xfrm>
          <a:off x="3243263" y="942977"/>
          <a:ext cx="8201025" cy="5776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6" name="Graphic 15" descr="Presentation with pie chart with solid fill">
            <a:extLst>
              <a:ext uri="{FF2B5EF4-FFF2-40B4-BE49-F238E27FC236}">
                <a16:creationId xmlns:a16="http://schemas.microsoft.com/office/drawing/2014/main" id="{D75E9256-370F-8362-7D03-A770FAA7A18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264051" y="1833565"/>
            <a:ext cx="3677843" cy="3677843"/>
          </a:xfrm>
          <a:prstGeom prst="rect">
            <a:avLst/>
          </a:prstGeom>
        </p:spPr>
      </p:pic>
    </p:spTree>
    <p:extLst>
      <p:ext uri="{BB962C8B-B14F-4D97-AF65-F5344CB8AC3E}">
        <p14:creationId xmlns:p14="http://schemas.microsoft.com/office/powerpoint/2010/main" val="1414524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1DA1A-3726-CE90-6A22-E020454ED1B3}"/>
              </a:ext>
            </a:extLst>
          </p:cNvPr>
          <p:cNvSpPr>
            <a:spLocks noGrp="1"/>
          </p:cNvSpPr>
          <p:nvPr>
            <p:ph type="title"/>
          </p:nvPr>
        </p:nvSpPr>
        <p:spPr>
          <a:xfrm>
            <a:off x="327496" y="0"/>
            <a:ext cx="10131425" cy="1456267"/>
          </a:xfrm>
        </p:spPr>
        <p:txBody>
          <a:bodyPr>
            <a:normAutofit/>
          </a:bodyPr>
          <a:lstStyle/>
          <a:p>
            <a:r>
              <a:rPr lang="en-US" sz="2400" dirty="0">
                <a:latin typeface="Aptos" panose="020B0004020202020204" pitchFamily="34" charset="0"/>
              </a:rPr>
              <a:t>The visual system:</a:t>
            </a:r>
          </a:p>
        </p:txBody>
      </p:sp>
      <p:pic>
        <p:nvPicPr>
          <p:cNvPr id="5" name="Content Placeholder 4">
            <a:extLst>
              <a:ext uri="{FF2B5EF4-FFF2-40B4-BE49-F238E27FC236}">
                <a16:creationId xmlns:a16="http://schemas.microsoft.com/office/drawing/2014/main" id="{97E35A73-1D98-7893-8EAF-AB3D01676682}"/>
              </a:ext>
            </a:extLst>
          </p:cNvPr>
          <p:cNvPicPr>
            <a:picLocks noGrp="1" noChangeAspect="1"/>
          </p:cNvPicPr>
          <p:nvPr>
            <p:ph idx="1"/>
          </p:nvPr>
        </p:nvPicPr>
        <p:blipFill>
          <a:blip r:embed="rId2">
            <a:alphaModFix amt="95000"/>
            <a:extLst>
              <a:ext uri="{BEBA8EAE-BF5A-486C-A8C5-ECC9F3942E4B}">
                <a14:imgProps xmlns:a14="http://schemas.microsoft.com/office/drawing/2010/main">
                  <a14:imgLayer r:embed="rId3">
                    <a14:imgEffect>
                      <a14:colorTemperature colorTemp="4721"/>
                    </a14:imgEffect>
                  </a14:imgLayer>
                </a14:imgProps>
              </a:ext>
            </a:extLst>
          </a:blip>
          <a:stretch>
            <a:fillRect/>
          </a:stretch>
        </p:blipFill>
        <p:spPr>
          <a:xfrm>
            <a:off x="491066" y="2056110"/>
            <a:ext cx="3776134" cy="2626660"/>
          </a:xfrm>
          <a:effectLst>
            <a:outerShdw dist="50800" sx="1000" sy="1000" algn="ctr" rotWithShape="0">
              <a:srgbClr val="000000"/>
            </a:outerShdw>
            <a:reflection endPos="0" dist="50800" dir="5400000" sy="-100000" algn="bl" rotWithShape="0"/>
          </a:effectLst>
        </p:spPr>
      </p:pic>
      <p:cxnSp>
        <p:nvCxnSpPr>
          <p:cNvPr id="3" name="Straight Connector 2">
            <a:extLst>
              <a:ext uri="{FF2B5EF4-FFF2-40B4-BE49-F238E27FC236}">
                <a16:creationId xmlns:a16="http://schemas.microsoft.com/office/drawing/2014/main" id="{AC6DA42F-9093-85B8-C05D-B11113FE7D4F}"/>
              </a:ext>
            </a:extLst>
          </p:cNvPr>
          <p:cNvCxnSpPr>
            <a:cxnSpLocks/>
          </p:cNvCxnSpPr>
          <p:nvPr/>
        </p:nvCxnSpPr>
        <p:spPr>
          <a:xfrm>
            <a:off x="327496" y="1038729"/>
            <a:ext cx="2889826" cy="0"/>
          </a:xfrm>
          <a:prstGeom prst="line">
            <a:avLst/>
          </a:prstGeom>
          <a:ln w="22225"/>
        </p:spPr>
        <p:style>
          <a:lnRef idx="1">
            <a:schemeClr val="accent2"/>
          </a:lnRef>
          <a:fillRef idx="0">
            <a:schemeClr val="accent2"/>
          </a:fillRef>
          <a:effectRef idx="0">
            <a:schemeClr val="accent2"/>
          </a:effectRef>
          <a:fontRef idx="minor">
            <a:schemeClr val="tx1"/>
          </a:fontRef>
        </p:style>
      </p:cxnSp>
      <p:sp>
        <p:nvSpPr>
          <p:cNvPr id="4" name="TextBox 3">
            <a:extLst>
              <a:ext uri="{FF2B5EF4-FFF2-40B4-BE49-F238E27FC236}">
                <a16:creationId xmlns:a16="http://schemas.microsoft.com/office/drawing/2014/main" id="{C72258B6-FBC1-4463-28DD-60861DE58254}"/>
              </a:ext>
            </a:extLst>
          </p:cNvPr>
          <p:cNvSpPr txBox="1"/>
          <p:nvPr/>
        </p:nvSpPr>
        <p:spPr>
          <a:xfrm>
            <a:off x="5393208" y="2056110"/>
            <a:ext cx="4350867" cy="1569660"/>
          </a:xfrm>
          <a:prstGeom prst="rect">
            <a:avLst/>
          </a:prstGeom>
          <a:noFill/>
        </p:spPr>
        <p:txBody>
          <a:bodyPr wrap="square" rtlCol="0">
            <a:spAutoFit/>
          </a:bodyPr>
          <a:lstStyle/>
          <a:p>
            <a:r>
              <a:rPr lang="en-US" sz="2400" dirty="0"/>
              <a:t>The Visual System is a complex  network of organs and processes that allows us to see and interpret the world around us. </a:t>
            </a:r>
          </a:p>
        </p:txBody>
      </p:sp>
    </p:spTree>
    <p:extLst>
      <p:ext uri="{BB962C8B-B14F-4D97-AF65-F5344CB8AC3E}">
        <p14:creationId xmlns:p14="http://schemas.microsoft.com/office/powerpoint/2010/main" val="19133063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1ABBB-3EB4-B83C-4682-3EF0EB3921ED}"/>
              </a:ext>
            </a:extLst>
          </p:cNvPr>
          <p:cNvSpPr>
            <a:spLocks noGrp="1"/>
          </p:cNvSpPr>
          <p:nvPr>
            <p:ph type="title"/>
          </p:nvPr>
        </p:nvSpPr>
        <p:spPr>
          <a:xfrm>
            <a:off x="244129" y="54041"/>
            <a:ext cx="10131425" cy="1456267"/>
          </a:xfrm>
        </p:spPr>
        <p:txBody>
          <a:bodyPr>
            <a:normAutofit/>
          </a:bodyPr>
          <a:lstStyle/>
          <a:p>
            <a:r>
              <a:rPr lang="en-US" sz="2400" dirty="0">
                <a:latin typeface="Aptos" panose="020B0004020202020204" pitchFamily="34" charset="0"/>
              </a:rPr>
              <a:t>Photoreceptors:</a:t>
            </a:r>
          </a:p>
        </p:txBody>
      </p:sp>
      <p:pic>
        <p:nvPicPr>
          <p:cNvPr id="5" name="Content Placeholder 4">
            <a:extLst>
              <a:ext uri="{FF2B5EF4-FFF2-40B4-BE49-F238E27FC236}">
                <a16:creationId xmlns:a16="http://schemas.microsoft.com/office/drawing/2014/main" id="{C0E6AD4B-14F5-D57E-0AD4-3249994D73FE}"/>
              </a:ext>
            </a:extLst>
          </p:cNvPr>
          <p:cNvPicPr>
            <a:picLocks noGrp="1" noChangeAspect="1"/>
          </p:cNvPicPr>
          <p:nvPr>
            <p:ph idx="1"/>
          </p:nvPr>
        </p:nvPicPr>
        <p:blipFill>
          <a:blip r:embed="rId2">
            <a:alphaModFix amt="71000"/>
          </a:blip>
          <a:stretch>
            <a:fillRect/>
          </a:stretch>
        </p:blipFill>
        <p:spPr>
          <a:xfrm>
            <a:off x="244129" y="1800824"/>
            <a:ext cx="4822767" cy="3649662"/>
          </a:xfrm>
          <a:effectLst>
            <a:outerShdw blurRad="50800" dist="50800" dir="5400000" algn="ctr" rotWithShape="0">
              <a:srgbClr val="000000">
                <a:alpha val="85000"/>
              </a:srgbClr>
            </a:outerShdw>
          </a:effectLst>
        </p:spPr>
      </p:pic>
      <p:sp useBgFill="1">
        <p:nvSpPr>
          <p:cNvPr id="6" name="TextBox 5">
            <a:extLst>
              <a:ext uri="{FF2B5EF4-FFF2-40B4-BE49-F238E27FC236}">
                <a16:creationId xmlns:a16="http://schemas.microsoft.com/office/drawing/2014/main" id="{CB0E312F-A57E-A4AF-5BD8-B7C6BA3A45DC}"/>
              </a:ext>
            </a:extLst>
          </p:cNvPr>
          <p:cNvSpPr txBox="1"/>
          <p:nvPr/>
        </p:nvSpPr>
        <p:spPr>
          <a:xfrm>
            <a:off x="6096000" y="1800824"/>
            <a:ext cx="5191125" cy="3693319"/>
          </a:xfrm>
          <a:prstGeom prst="rect">
            <a:avLst/>
          </a:prstGeom>
        </p:spPr>
        <p:txBody>
          <a:bodyPr wrap="square" rtlCol="0">
            <a:spAutoFit/>
          </a:bodyPr>
          <a:lstStyle/>
          <a:p>
            <a:pPr marL="342900" indent="-342900">
              <a:buFont typeface="Arial" panose="020B0604020202020204" pitchFamily="34" charset="0"/>
              <a:buChar char="•"/>
            </a:pPr>
            <a:r>
              <a:rPr lang="en-US" b="0" i="0" dirty="0">
                <a:effectLst>
                  <a:outerShdw blurRad="50800" dist="50800" dir="5400000" algn="ctr" rotWithShape="0">
                    <a:srgbClr val="000000">
                      <a:alpha val="0"/>
                    </a:srgbClr>
                  </a:outerShdw>
                  <a:reflection stA="0" endPos="65000" dist="50800" dir="5400000" sy="-100000" algn="bl" rotWithShape="0"/>
                </a:effectLst>
                <a:latin typeface="Aspira Webfont"/>
              </a:rPr>
              <a:t>The retina is a complex layer of tissue that contains specialized cells called photoreceptors. </a:t>
            </a:r>
          </a:p>
          <a:p>
            <a:pPr marL="342900" indent="-342900">
              <a:buFont typeface="Arial" panose="020B0604020202020204" pitchFamily="34" charset="0"/>
              <a:buChar char="•"/>
            </a:pPr>
            <a:r>
              <a:rPr lang="en-US" b="0" i="0" dirty="0">
                <a:effectLst>
                  <a:outerShdw blurRad="50800" dist="50800" dir="5400000" algn="ctr" rotWithShape="0">
                    <a:srgbClr val="000000">
                      <a:alpha val="0"/>
                    </a:srgbClr>
                  </a:outerShdw>
                  <a:reflection stA="0" endPos="65000" dist="50800" dir="5400000" sy="-100000" algn="bl" rotWithShape="0"/>
                </a:effectLst>
                <a:latin typeface="Aspira Webfont"/>
              </a:rPr>
              <a:t>There are two types of photoreceptor cells: cones and rods. Cones are responsible for color vision and detail, while rods are more sensitive to low-light conditions. </a:t>
            </a:r>
          </a:p>
          <a:p>
            <a:pPr marL="342900" indent="-342900">
              <a:buFont typeface="Arial" panose="020B0604020202020204" pitchFamily="34" charset="0"/>
              <a:buChar char="•"/>
            </a:pPr>
            <a:r>
              <a:rPr lang="en-US" b="0" i="0" dirty="0">
                <a:effectLst>
                  <a:outerShdw blurRad="50800" dist="50800" dir="5400000" algn="ctr" rotWithShape="0">
                    <a:srgbClr val="000000">
                      <a:alpha val="0"/>
                    </a:srgbClr>
                  </a:outerShdw>
                  <a:reflection stA="0" endPos="65000" dist="50800" dir="5400000" sy="-100000" algn="bl" rotWithShape="0"/>
                </a:effectLst>
                <a:latin typeface="Aspira Webfont"/>
              </a:rPr>
              <a:t>The photoreceptor cells receive the light that has been focused onto the retina and convert it into electrical signals. </a:t>
            </a:r>
          </a:p>
          <a:p>
            <a:pPr marL="342900" indent="-342900">
              <a:buFont typeface="Arial" panose="020B0604020202020204" pitchFamily="34" charset="0"/>
              <a:buChar char="•"/>
            </a:pPr>
            <a:r>
              <a:rPr lang="en-US" b="0" i="0" dirty="0">
                <a:effectLst>
                  <a:outerShdw blurRad="50800" dist="50800" dir="5400000" algn="ctr" rotWithShape="0">
                    <a:srgbClr val="000000">
                      <a:alpha val="0"/>
                    </a:srgbClr>
                  </a:outerShdw>
                  <a:reflection stA="0" endPos="65000" dist="50800" dir="5400000" sy="-100000" algn="bl" rotWithShape="0"/>
                </a:effectLst>
                <a:latin typeface="Aspira Webfont"/>
              </a:rPr>
              <a:t>These signals are then transmitted to the optic nerve, which carries them to the brain for processing</a:t>
            </a:r>
            <a:r>
              <a:rPr lang="en-US" b="0" i="0" dirty="0">
                <a:effectLst/>
                <a:latin typeface="Aspira Webfont"/>
              </a:rPr>
              <a:t>.</a:t>
            </a:r>
          </a:p>
          <a:p>
            <a:endParaRPr lang="en-US" dirty="0"/>
          </a:p>
        </p:txBody>
      </p:sp>
      <p:cxnSp>
        <p:nvCxnSpPr>
          <p:cNvPr id="3" name="Straight Connector 2">
            <a:extLst>
              <a:ext uri="{FF2B5EF4-FFF2-40B4-BE49-F238E27FC236}">
                <a16:creationId xmlns:a16="http://schemas.microsoft.com/office/drawing/2014/main" id="{B6EB0270-B565-EBFD-1FF2-8A5DC850F706}"/>
              </a:ext>
            </a:extLst>
          </p:cNvPr>
          <p:cNvCxnSpPr>
            <a:cxnSpLocks/>
          </p:cNvCxnSpPr>
          <p:nvPr/>
        </p:nvCxnSpPr>
        <p:spPr>
          <a:xfrm>
            <a:off x="341245" y="1037259"/>
            <a:ext cx="3178809" cy="0"/>
          </a:xfrm>
          <a:prstGeom prst="line">
            <a:avLst/>
          </a:prstGeom>
          <a:ln w="22225"/>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783167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F331C-1921-C99E-A1FA-6C204057F210}"/>
              </a:ext>
            </a:extLst>
          </p:cNvPr>
          <p:cNvSpPr>
            <a:spLocks noGrp="1"/>
          </p:cNvSpPr>
          <p:nvPr>
            <p:ph type="title"/>
          </p:nvPr>
        </p:nvSpPr>
        <p:spPr>
          <a:xfrm>
            <a:off x="448733" y="0"/>
            <a:ext cx="10131425" cy="1456267"/>
          </a:xfrm>
        </p:spPr>
        <p:txBody>
          <a:bodyPr>
            <a:normAutofit/>
          </a:bodyPr>
          <a:lstStyle/>
          <a:p>
            <a:r>
              <a:rPr lang="en-US" sz="2400" dirty="0">
                <a:latin typeface="Aptos" panose="020B0004020202020204" pitchFamily="34" charset="0"/>
              </a:rPr>
              <a:t>function of V1:</a:t>
            </a:r>
          </a:p>
        </p:txBody>
      </p:sp>
      <p:sp>
        <p:nvSpPr>
          <p:cNvPr id="3" name="Content Placeholder 2">
            <a:extLst>
              <a:ext uri="{FF2B5EF4-FFF2-40B4-BE49-F238E27FC236}">
                <a16:creationId xmlns:a16="http://schemas.microsoft.com/office/drawing/2014/main" id="{B6AF78DC-1E89-CECC-96D7-1C3C51250632}"/>
              </a:ext>
            </a:extLst>
          </p:cNvPr>
          <p:cNvSpPr>
            <a:spLocks noGrp="1"/>
          </p:cNvSpPr>
          <p:nvPr>
            <p:ph idx="1"/>
          </p:nvPr>
        </p:nvSpPr>
        <p:spPr>
          <a:xfrm>
            <a:off x="448733" y="1456267"/>
            <a:ext cx="10131425" cy="3649133"/>
          </a:xfrm>
        </p:spPr>
        <p:txBody>
          <a:bodyPr>
            <a:normAutofit fontScale="92500"/>
          </a:bodyPr>
          <a:lstStyle/>
          <a:p>
            <a:r>
              <a:rPr lang="en-US" sz="2400" dirty="0"/>
              <a:t>One of the important of these sub-pathways is the primary visual cortex, also known as V1. V1 is located in the occipital lobe of the brain, which is at the back of the brain, just above the neck. V1 is the first major processing center of the visual information, and it is responsible for the initial analysis of visual stimuli.</a:t>
            </a:r>
          </a:p>
          <a:p>
            <a:r>
              <a:rPr lang="en-US" sz="2400" b="0" i="0" u="none" strike="noStrike" dirty="0">
                <a:solidFill>
                  <a:srgbClr val="302C41"/>
                </a:solidFill>
                <a:effectLst/>
                <a:highlight>
                  <a:srgbClr val="FFFFFF"/>
                </a:highlight>
                <a:latin typeface="Aspira Webfont"/>
              </a:rPr>
              <a:t>V1 processes the basic features of visual information, such as edges, orientation, and motion. It does this by using a variety of different neural mechanisms, including contrast detection, orientation detection, and motion detection. Contrast detection is the process of detecting the difference between light and dark areas of an image, while orientation detection is the process of detecting the direction of lines in an image. Motion detection is the process of detecting movement in an image.</a:t>
            </a:r>
            <a:endParaRPr lang="en-US" sz="2400" dirty="0"/>
          </a:p>
        </p:txBody>
      </p:sp>
      <p:cxnSp>
        <p:nvCxnSpPr>
          <p:cNvPr id="4" name="Straight Connector 3">
            <a:extLst>
              <a:ext uri="{FF2B5EF4-FFF2-40B4-BE49-F238E27FC236}">
                <a16:creationId xmlns:a16="http://schemas.microsoft.com/office/drawing/2014/main" id="{4B89786B-9BCF-1B93-042D-3ADC8E7C33F8}"/>
              </a:ext>
            </a:extLst>
          </p:cNvPr>
          <p:cNvCxnSpPr>
            <a:cxnSpLocks/>
          </p:cNvCxnSpPr>
          <p:nvPr/>
        </p:nvCxnSpPr>
        <p:spPr>
          <a:xfrm>
            <a:off x="448733" y="1049867"/>
            <a:ext cx="3178809" cy="0"/>
          </a:xfrm>
          <a:prstGeom prst="line">
            <a:avLst/>
          </a:prstGeom>
          <a:ln w="22225"/>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9894785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Celestial</Template>
  <TotalTime>8515</TotalTime>
  <Words>826</Words>
  <Application>Microsoft Macintosh PowerPoint</Application>
  <PresentationFormat>Widescreen</PresentationFormat>
  <Paragraphs>87</Paragraphs>
  <Slides>15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Aptos</vt:lpstr>
      <vt:lpstr>Arial</vt:lpstr>
      <vt:lpstr>Aspira Webfont</vt:lpstr>
      <vt:lpstr>Calibri</vt:lpstr>
      <vt:lpstr>Calibri Light</vt:lpstr>
      <vt:lpstr>Wingdings</vt:lpstr>
      <vt:lpstr>Celestial</vt:lpstr>
      <vt:lpstr>How we see: A visual representation (Data Visualization Optimization via Computational Modeling of Perception)</vt:lpstr>
      <vt:lpstr>Agenda</vt:lpstr>
      <vt:lpstr>Introduction:</vt:lpstr>
      <vt:lpstr>About Paper</vt:lpstr>
      <vt:lpstr>Data visualization</vt:lpstr>
      <vt:lpstr>Visual Impact on human brain</vt:lpstr>
      <vt:lpstr>The visual system:</vt:lpstr>
      <vt:lpstr>Photoreceptors:</vt:lpstr>
      <vt:lpstr>function of V1:</vt:lpstr>
      <vt:lpstr>Optimization techniques:</vt:lpstr>
      <vt:lpstr>Hill climbing algorithm:</vt:lpstr>
      <vt:lpstr>Implications and Discussion</vt:lpstr>
      <vt:lpstr>PowerPoint Presentation</vt:lpstr>
      <vt:lpstr>Evaluation and Optimization of 2D Flow Visualizations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we see: brain’s visualization to computer optimization</dc:title>
  <dc:creator>Microsoft Office User</dc:creator>
  <cp:lastModifiedBy>Microsoft Office User</cp:lastModifiedBy>
  <cp:revision>12</cp:revision>
  <dcterms:created xsi:type="dcterms:W3CDTF">2024-03-15T02:46:12Z</dcterms:created>
  <dcterms:modified xsi:type="dcterms:W3CDTF">2024-03-22T19:21:07Z</dcterms:modified>
</cp:coreProperties>
</file>

<file path=docProps/thumbnail.jpeg>
</file>